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50" d="100"/>
          <a:sy n="50" d="100"/>
        </p:scale>
        <p:origin x="-1272"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Rectángulo"/>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Rectángulo"/>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Rectángulo"/>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Rectángulo"/>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Rectángulo"/>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DB95631A-DA9E-4B7F-BAA4-BFE9D2C1A57A}" type="datetimeFigureOut">
              <a:rPr lang="es-MX" smtClean="0"/>
              <a:t>21/08/2012</a:t>
            </a:fld>
            <a:endParaRPr lang="es-MX"/>
          </a:p>
        </p:txBody>
      </p:sp>
      <p:sp>
        <p:nvSpPr>
          <p:cNvPr id="17" name="16 Marcador de pie de página"/>
          <p:cNvSpPr>
            <a:spLocks noGrp="1"/>
          </p:cNvSpPr>
          <p:nvPr>
            <p:ph type="ftr" sz="quarter" idx="11"/>
          </p:nvPr>
        </p:nvSpPr>
        <p:spPr>
          <a:xfrm>
            <a:off x="5410200" y="4205288"/>
            <a:ext cx="1295400" cy="457200"/>
          </a:xfrm>
        </p:spPr>
        <p:txBody>
          <a:bodyPr/>
          <a:lstStyle/>
          <a:p>
            <a:endParaRPr lang="es-MX"/>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9E4B2F2-6C0F-45C9-A74F-986C7B96D893}"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1143000"/>
            <a:ext cx="8382000" cy="1069848"/>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fld id="{DB95631A-DA9E-4B7F-BAA4-BFE9D2C1A57A}" type="datetimeFigureOut">
              <a:rPr lang="es-MX" smtClean="0"/>
              <a:t>21/08/2012</a:t>
            </a:fld>
            <a:endParaRPr lang="es-MX"/>
          </a:p>
        </p:txBody>
      </p:sp>
      <p:sp>
        <p:nvSpPr>
          <p:cNvPr id="27" name="26 Marcador de número de diapositiva"/>
          <p:cNvSpPr>
            <a:spLocks noGrp="1"/>
          </p:cNvSpPr>
          <p:nvPr>
            <p:ph type="sldNum" sz="quarter" idx="11"/>
          </p:nvPr>
        </p:nvSpPr>
        <p:spPr/>
        <p:txBody>
          <a:bodyPr rtlCol="0"/>
          <a:lstStyle/>
          <a:p>
            <a:fld id="{09E4B2F2-6C0F-45C9-A74F-986C7B96D893}" type="slidenum">
              <a:rPr lang="es-MX" smtClean="0"/>
              <a:t>‹Nº›</a:t>
            </a:fld>
            <a:endParaRPr lang="es-MX"/>
          </a:p>
        </p:txBody>
      </p:sp>
      <p:sp>
        <p:nvSpPr>
          <p:cNvPr id="28" name="27 Marcador de pie de página"/>
          <p:cNvSpPr>
            <a:spLocks noGrp="1"/>
          </p:cNvSpPr>
          <p:nvPr>
            <p:ph type="ftr" sz="quarter" idx="12"/>
          </p:nvPr>
        </p:nvSpPr>
        <p:spPr/>
        <p:txBody>
          <a:bodyPr rtlCol="0"/>
          <a:lstStyle/>
          <a:p>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6583680" y="612648"/>
            <a:ext cx="957264" cy="457200"/>
          </a:xfrm>
        </p:spPr>
        <p:txBody>
          <a:bodyPr/>
          <a:lstStyle/>
          <a:p>
            <a:fld id="{DB95631A-DA9E-4B7F-BAA4-BFE9D2C1A57A}" type="datetimeFigureOut">
              <a:rPr lang="es-MX" smtClean="0"/>
              <a:t>21/08/2012</a:t>
            </a:fld>
            <a:endParaRPr lang="es-MX"/>
          </a:p>
        </p:txBody>
      </p:sp>
      <p:sp>
        <p:nvSpPr>
          <p:cNvPr id="4" name="3 Marcador de pie de página"/>
          <p:cNvSpPr>
            <a:spLocks noGrp="1"/>
          </p:cNvSpPr>
          <p:nvPr>
            <p:ph type="ftr" sz="quarter" idx="11"/>
          </p:nvPr>
        </p:nvSpPr>
        <p:spPr>
          <a:xfrm>
            <a:off x="5257800" y="612648"/>
            <a:ext cx="1325880" cy="457200"/>
          </a:xfrm>
        </p:spPr>
        <p:txBody>
          <a:bodyPr/>
          <a:lstStyle/>
          <a:p>
            <a:endParaRPr lang="es-MX"/>
          </a:p>
        </p:txBody>
      </p:sp>
      <p:sp>
        <p:nvSpPr>
          <p:cNvPr id="5" name="4 Marcador de número de diapositiva"/>
          <p:cNvSpPr>
            <a:spLocks noGrp="1"/>
          </p:cNvSpPr>
          <p:nvPr>
            <p:ph type="sldNum" sz="quarter" idx="12"/>
          </p:nvPr>
        </p:nvSpPr>
        <p:spPr>
          <a:xfrm>
            <a:off x="8174736" y="2272"/>
            <a:ext cx="762000" cy="365760"/>
          </a:xfrm>
        </p:spPr>
        <p:txBody>
          <a:bodyPr/>
          <a:lstStyle/>
          <a:p>
            <a:fld id="{09E4B2F2-6C0F-45C9-A74F-986C7B96D893}"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B95631A-DA9E-4B7F-BAA4-BFE9D2C1A57A}" type="datetimeFigureOut">
              <a:rPr lang="es-MX" smtClean="0"/>
              <a:t>21/08/2012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9E4B2F2-6C0F-45C9-A74F-986C7B96D893}"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Rectángulo"/>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Rectángulo"/>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B95631A-DA9E-4B7F-BAA4-BFE9D2C1A57A}" type="datetimeFigureOut">
              <a:rPr lang="es-MX" smtClean="0"/>
              <a:t>21/08/2012</a:t>
            </a:fld>
            <a:endParaRPr lang="es-MX"/>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MX"/>
          </a:p>
        </p:txBody>
      </p:sp>
      <p:sp>
        <p:nvSpPr>
          <p:cNvPr id="23" name="22 Marcador de número de diapositiva"/>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9E4B2F2-6C0F-45C9-A74F-986C7B96D893}" type="slidenum">
              <a:rPr lang="es-MX" smtClean="0"/>
              <a:t>‹Nº›</a:t>
            </a:fld>
            <a:endParaRPr lang="es-MX"/>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700808"/>
            <a:ext cx="8458200" cy="1470025"/>
          </a:xfrm>
        </p:spPr>
        <p:txBody>
          <a:bodyPr>
            <a:noAutofit/>
          </a:bodyPr>
          <a:lstStyle/>
          <a:p>
            <a:pPr algn="ctr"/>
            <a:r>
              <a:rPr lang="es-MX" sz="5400" dirty="0" smtClean="0"/>
              <a:t>CONSTITUCION POLITICA DE COLOMBIA DE 1991</a:t>
            </a:r>
            <a:endParaRPr lang="es-MX" sz="5400" dirty="0"/>
          </a:p>
        </p:txBody>
      </p:sp>
      <p:sp>
        <p:nvSpPr>
          <p:cNvPr id="3" name="2 Subtítulo"/>
          <p:cNvSpPr>
            <a:spLocks noGrp="1"/>
          </p:cNvSpPr>
          <p:nvPr>
            <p:ph type="subTitle" idx="1"/>
          </p:nvPr>
        </p:nvSpPr>
        <p:spPr>
          <a:xfrm>
            <a:off x="1547664" y="4437112"/>
            <a:ext cx="7128792" cy="1944216"/>
          </a:xfrm>
        </p:spPr>
        <p:txBody>
          <a:bodyPr/>
          <a:lstStyle/>
          <a:p>
            <a:pPr algn="r"/>
            <a:endParaRPr lang="es-MX" b="1" dirty="0" smtClean="0"/>
          </a:p>
          <a:p>
            <a:pPr algn="r"/>
            <a:r>
              <a:rPr lang="es-MX" b="1" dirty="0" smtClean="0"/>
              <a:t>TITULO </a:t>
            </a:r>
            <a:r>
              <a:rPr lang="es-MX" b="1" dirty="0" smtClean="0"/>
              <a:t>XI</a:t>
            </a:r>
            <a:r>
              <a:rPr lang="es-MX" dirty="0" smtClean="0"/>
              <a:t> </a:t>
            </a:r>
            <a:br>
              <a:rPr lang="es-MX" dirty="0" smtClean="0"/>
            </a:br>
            <a:r>
              <a:rPr lang="es-MX" b="1" dirty="0" smtClean="0"/>
              <a:t>DE LA ORGANIZACION </a:t>
            </a:r>
            <a:r>
              <a:rPr lang="es-MX" b="1" dirty="0" smtClean="0"/>
              <a:t>TERRITORIAL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43000"/>
            <a:ext cx="8291264" cy="4374232"/>
          </a:xfrm>
        </p:spPr>
        <p:txBody>
          <a:bodyPr>
            <a:normAutofit/>
          </a:bodyPr>
          <a:lstStyle/>
          <a:p>
            <a:pPr algn="ctr"/>
            <a:r>
              <a:rPr lang="es-MX" sz="6000" b="1" dirty="0" smtClean="0"/>
              <a:t>CAPITULO 2.</a:t>
            </a:r>
            <a:r>
              <a:rPr lang="es-MX" sz="6000" dirty="0" smtClean="0"/>
              <a:t> </a:t>
            </a:r>
            <a:br>
              <a:rPr lang="es-MX" sz="6000" dirty="0" smtClean="0"/>
            </a:br>
            <a:r>
              <a:rPr lang="es-MX" sz="6000" dirty="0" smtClean="0"/>
              <a:t/>
            </a:r>
            <a:br>
              <a:rPr lang="es-MX" sz="6000" dirty="0" smtClean="0"/>
            </a:br>
            <a:r>
              <a:rPr lang="es-MX" sz="6000" b="1" dirty="0" smtClean="0"/>
              <a:t>DEL REGIMEN DEPARTAMENTAL</a:t>
            </a:r>
            <a:endParaRPr lang="es-MX" sz="6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764704"/>
            <a:ext cx="8219256" cy="5809832"/>
          </a:xfrm>
        </p:spPr>
        <p:txBody>
          <a:bodyPr>
            <a:normAutofit fontScale="70000" lnSpcReduction="20000"/>
          </a:bodyPr>
          <a:lstStyle/>
          <a:p>
            <a:r>
              <a:rPr lang="es-MX" b="1" dirty="0" smtClean="0"/>
              <a:t>ARTICULO 297. El Congreso Nacional puede decretar la formación de nuevos Departamentos, siempre que se cumplan los requisitos exigidos en la Ley Orgánica del Ordenamiento Territorial y una vez verificados los procedimientos, estudios y consulta popular dispuestos por esta Constitución</a:t>
            </a:r>
            <a:r>
              <a:rPr lang="es-MX" b="1" dirty="0" smtClean="0"/>
              <a:t>.</a:t>
            </a:r>
          </a:p>
          <a:p>
            <a:endParaRPr lang="es-MX" b="1" dirty="0" smtClean="0"/>
          </a:p>
          <a:p>
            <a:r>
              <a:rPr lang="es-MX" b="1" dirty="0" smtClean="0"/>
              <a:t>ARTICULO 298. Los departamentos tienen autonomía para la administración de los asuntos seccionales y la planificación y promoción del desarrollo económico y social dentro de su territorio en los términos establecidos por la Constitución</a:t>
            </a:r>
            <a:r>
              <a:rPr lang="es-MX" b="1" dirty="0" smtClean="0"/>
              <a:t>.</a:t>
            </a:r>
          </a:p>
          <a:p>
            <a:endParaRPr lang="es-MX" b="1" dirty="0" smtClean="0"/>
          </a:p>
          <a:p>
            <a:r>
              <a:rPr lang="es-MX" b="1" dirty="0" smtClean="0"/>
              <a:t>Los departamentos </a:t>
            </a:r>
            <a:r>
              <a:rPr lang="es-MX" b="1" dirty="0" smtClean="0"/>
              <a:t>ejercen </a:t>
            </a:r>
            <a:r>
              <a:rPr lang="es-MX" b="1" dirty="0" smtClean="0"/>
              <a:t>funciones administrativas, de coordinación, de complementariedad de la acción municipal, de intermediación entre la Nación y los Municipios y de prestación de los servicios que determinen la Constitución y las leyes</a:t>
            </a:r>
            <a:r>
              <a:rPr lang="es-MX" b="1" dirty="0" smtClean="0"/>
              <a:t>.</a:t>
            </a:r>
            <a:r>
              <a:rPr lang="es-MX" b="1" dirty="0" smtClean="0"/>
              <a:t> </a:t>
            </a:r>
          </a:p>
          <a:p>
            <a:endParaRPr lang="es-MX" b="1" dirty="0" smtClean="0"/>
          </a:p>
          <a:p>
            <a:r>
              <a:rPr lang="es-MX" b="1" dirty="0" smtClean="0"/>
              <a:t>corporación </a:t>
            </a:r>
            <a:r>
              <a:rPr lang="es-MX" b="1" dirty="0" smtClean="0"/>
              <a:t>gozará de autonomía administrativa y presupuesto propio.</a:t>
            </a:r>
          </a:p>
          <a:p>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arcilasoaulauigv.moodleperu.net/file.php/1/distancia/administracion.01.jpg"/>
          <p:cNvPicPr>
            <a:picLocks noChangeAspect="1" noChangeArrowheads="1"/>
          </p:cNvPicPr>
          <p:nvPr/>
        </p:nvPicPr>
        <p:blipFill>
          <a:blip r:embed="rId2" cstate="print"/>
          <a:srcRect/>
          <a:stretch>
            <a:fillRect/>
          </a:stretch>
        </p:blipFill>
        <p:spPr bwMode="auto">
          <a:xfrm>
            <a:off x="323528" y="1124744"/>
            <a:ext cx="8568952" cy="5292590"/>
          </a:xfrm>
          <a:prstGeom prst="rect">
            <a:avLst/>
          </a:prstGeom>
          <a:noFill/>
        </p:spPr>
      </p:pic>
      <p:sp>
        <p:nvSpPr>
          <p:cNvPr id="8" name="7 Rectángulo"/>
          <p:cNvSpPr/>
          <p:nvPr/>
        </p:nvSpPr>
        <p:spPr>
          <a:xfrm>
            <a:off x="6588224" y="1484784"/>
            <a:ext cx="1944216"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idx="1"/>
          </p:nvPr>
        </p:nvSpPr>
        <p:spPr>
          <a:xfrm>
            <a:off x="251520" y="836712"/>
            <a:ext cx="8229600" cy="5665788"/>
          </a:xfrm>
        </p:spPr>
        <p:txBody>
          <a:bodyPr>
            <a:noAutofit/>
          </a:bodyPr>
          <a:lstStyle/>
          <a:p>
            <a:r>
              <a:rPr lang="es-MX" sz="3200" b="1" dirty="0" smtClean="0"/>
              <a:t>ARTICULO 299. En cada Departamento habrá una Corporación administrativa de elección popular que se denominará Asamblea Departamental, la cual estará integrada por no menos de once miembros ni más de treinta y uno. Dicha corporación gozará de autonomía administrativa y presupuesto propio</a:t>
            </a:r>
            <a:r>
              <a:rPr lang="es-MX" sz="3200" b="1" dirty="0" smtClean="0"/>
              <a:t>.</a:t>
            </a:r>
            <a:endParaRPr lang="es-MX" sz="3200" b="1"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395536" y="764704"/>
            <a:ext cx="8424936" cy="57606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Picture 2" descr="http://www.boyaca.gov.co/recursos_user/imagenes/noticias/Octubre/3/Sesiones_Asamblea__2_.JPG"/>
          <p:cNvPicPr>
            <a:picLocks noChangeAspect="1" noChangeArrowheads="1"/>
          </p:cNvPicPr>
          <p:nvPr/>
        </p:nvPicPr>
        <p:blipFill>
          <a:blip r:embed="rId2" cstate="print"/>
          <a:srcRect/>
          <a:stretch>
            <a:fillRect/>
          </a:stretch>
        </p:blipFill>
        <p:spPr bwMode="auto">
          <a:xfrm>
            <a:off x="611560" y="980728"/>
            <a:ext cx="8058522" cy="536544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t>ARTICULO 300.</a:t>
            </a:r>
            <a:r>
              <a:rPr lang="es-MX" dirty="0" smtClean="0"/>
              <a:t> Corresponde a las Asambleas Departamentales, por medio de ordenanzas:</a:t>
            </a:r>
            <a:endParaRPr lang="es-MX" dirty="0"/>
          </a:p>
        </p:txBody>
      </p:sp>
      <p:sp>
        <p:nvSpPr>
          <p:cNvPr id="3" name="2 Marcador de contenido"/>
          <p:cNvSpPr>
            <a:spLocks noGrp="1"/>
          </p:cNvSpPr>
          <p:nvPr>
            <p:ph idx="1"/>
          </p:nvPr>
        </p:nvSpPr>
        <p:spPr>
          <a:xfrm>
            <a:off x="467544" y="2708920"/>
            <a:ext cx="8229600" cy="4325112"/>
          </a:xfrm>
        </p:spPr>
        <p:txBody>
          <a:bodyPr>
            <a:normAutofit fontScale="92500" lnSpcReduction="10000"/>
          </a:bodyPr>
          <a:lstStyle/>
          <a:p>
            <a:pPr>
              <a:buNone/>
            </a:pPr>
            <a:r>
              <a:rPr lang="es-MX" dirty="0" smtClean="0"/>
              <a:t>1. Reglamentar el ejercicio de las funciones y la prestación de los servicios a cargo del Departamento.</a:t>
            </a:r>
          </a:p>
          <a:p>
            <a:endParaRPr lang="es-MX" dirty="0" smtClean="0"/>
          </a:p>
          <a:p>
            <a:pPr>
              <a:buNone/>
            </a:pPr>
            <a:r>
              <a:rPr lang="es-MX" dirty="0" smtClean="0"/>
              <a:t>2. Expedir las disposiciones relacionadas con la planeación, el desarrollo económico y social, el apoyo financiero y crediticio a los municipios, el turismo, el transporte, el ambiente, las obras públicas, las vías de comunicación y el desarrollo de sus zonas de frontera.</a:t>
            </a:r>
          </a:p>
          <a:p>
            <a:pPr>
              <a:buNone/>
            </a:pPr>
            <a:r>
              <a:rPr lang="es-MX" dirty="0" smtClean="0"/>
              <a:t> </a:t>
            </a:r>
          </a:p>
          <a:p>
            <a:endParaRPr lang="es-MX"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395536" y="692696"/>
            <a:ext cx="8229600" cy="5808663"/>
          </a:xfrm>
        </p:spPr>
        <p:txBody>
          <a:bodyPr>
            <a:normAutofit lnSpcReduction="10000"/>
          </a:bodyPr>
          <a:lstStyle/>
          <a:p>
            <a:pPr>
              <a:buNone/>
            </a:pPr>
            <a:r>
              <a:rPr lang="es-MX" dirty="0" smtClean="0"/>
              <a:t>3. Adoptar de acuerdo con la Ley los planes y programas de desarrollo económico y social y los de obras públicas, con la determinación de las inversiones y medidas que se consideren necesarias para impulsar su ejecución y asegurar su cumplimiento.</a:t>
            </a:r>
          </a:p>
          <a:p>
            <a:pPr>
              <a:buNone/>
            </a:pPr>
            <a:r>
              <a:rPr lang="es-MX" dirty="0" smtClean="0"/>
              <a:t> </a:t>
            </a:r>
          </a:p>
          <a:p>
            <a:pPr>
              <a:buNone/>
            </a:pPr>
            <a:r>
              <a:rPr lang="es-MX" dirty="0" smtClean="0"/>
              <a:t>4. Decretar, de conformidad con la Ley, los tributos y contribuciones necesarios para el cumplimiento de las funciones departamentales.</a:t>
            </a:r>
          </a:p>
          <a:p>
            <a:pPr>
              <a:buNone/>
            </a:pPr>
            <a:r>
              <a:rPr lang="es-MX" dirty="0" smtClean="0"/>
              <a:t> </a:t>
            </a:r>
          </a:p>
          <a:p>
            <a:pPr>
              <a:buNone/>
            </a:pPr>
            <a:r>
              <a:rPr lang="es-MX" dirty="0" smtClean="0"/>
              <a:t>5. Expedir las normas orgánicas del presupuesto departamental y el presupuesto anual de rentas y gastos.</a:t>
            </a:r>
          </a:p>
          <a:p>
            <a:endParaRPr lang="es-MX"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457200" y="692696"/>
            <a:ext cx="8229600" cy="5881142"/>
          </a:xfrm>
        </p:spPr>
        <p:txBody>
          <a:bodyPr>
            <a:normAutofit fontScale="92500" lnSpcReduction="10000"/>
          </a:bodyPr>
          <a:lstStyle/>
          <a:p>
            <a:pPr>
              <a:buNone/>
            </a:pPr>
            <a:r>
              <a:rPr lang="es-MX" dirty="0" smtClean="0"/>
              <a:t>6. Con sujeción a los requisitos que señale la Ley, crear y suprimir municipios, segregar y agregar territorios municipales, y organizar provincias.</a:t>
            </a:r>
          </a:p>
          <a:p>
            <a:endParaRPr lang="es-MX" dirty="0" smtClean="0"/>
          </a:p>
          <a:p>
            <a:pPr>
              <a:buNone/>
            </a:pPr>
            <a:r>
              <a:rPr lang="es-MX" dirty="0" smtClean="0"/>
              <a:t>7. Determinar la estructura de la Administración Departamental, las funciones de sus dependencias, las escalas de remuneración correspondientes a sus distintas categorías de empleo; crear los establecimientos públicos y las empresas industriales o comerciales del departamento y autorizar la formación de sociedades de economía mixta.</a:t>
            </a:r>
          </a:p>
          <a:p>
            <a:endParaRPr lang="es-MX" dirty="0" smtClean="0"/>
          </a:p>
          <a:p>
            <a:pPr>
              <a:buNone/>
            </a:pPr>
            <a:r>
              <a:rPr lang="es-MX" dirty="0" smtClean="0"/>
              <a:t>8. Dictar normas de policía en todo aquello que no sea materia de disposición legal.</a:t>
            </a:r>
            <a:endParaRPr 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457200" y="765175"/>
            <a:ext cx="8229600" cy="5808663"/>
          </a:xfrm>
        </p:spPr>
        <p:txBody>
          <a:bodyPr>
            <a:normAutofit fontScale="92500" lnSpcReduction="10000"/>
          </a:bodyPr>
          <a:lstStyle/>
          <a:p>
            <a:pPr>
              <a:buNone/>
            </a:pPr>
            <a:r>
              <a:rPr lang="es-MX" dirty="0" smtClean="0"/>
              <a:t>9. Autorizar al Gobernador del Departamento para celebrar contratos, negociar empréstitos, enajenar bienes y ejercer, pro tempore, precisas funciones de las que corresponden a las Asambleas Departamentales.</a:t>
            </a:r>
          </a:p>
          <a:p>
            <a:pPr>
              <a:buNone/>
            </a:pPr>
            <a:r>
              <a:rPr lang="es-MX" dirty="0" smtClean="0"/>
              <a:t> </a:t>
            </a:r>
          </a:p>
          <a:p>
            <a:pPr>
              <a:buNone/>
            </a:pPr>
            <a:r>
              <a:rPr lang="es-MX" dirty="0" smtClean="0"/>
              <a:t>10. Regular, en concurrencia con el municipio, el deporte, la educación y la salud en los términos que determina la Ley.</a:t>
            </a:r>
          </a:p>
          <a:p>
            <a:pPr>
              <a:buNone/>
            </a:pPr>
            <a:r>
              <a:rPr lang="es-MX" dirty="0" smtClean="0"/>
              <a:t> </a:t>
            </a:r>
          </a:p>
          <a:p>
            <a:pPr>
              <a:buNone/>
            </a:pPr>
            <a:r>
              <a:rPr lang="es-MX" dirty="0" smtClean="0"/>
              <a:t>11. Solicitar informes sobre el ejercicio de sus funciones al Contralor General del Departamento, Secretario de Gabinete, Jefes de Departamentos Administrativos y Directores de Institutos Descentralizados del orden Departamental.</a:t>
            </a:r>
          </a:p>
          <a:p>
            <a:endParaRPr lang="es-MX"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457200" y="908050"/>
            <a:ext cx="8229600" cy="5665788"/>
          </a:xfrm>
        </p:spPr>
        <p:txBody>
          <a:bodyPr>
            <a:normAutofit fontScale="92500" lnSpcReduction="10000"/>
          </a:bodyPr>
          <a:lstStyle/>
          <a:p>
            <a:pPr>
              <a:buNone/>
            </a:pPr>
            <a:r>
              <a:rPr lang="es-MX" dirty="0" smtClean="0"/>
              <a:t>12. Cumplir las demás funciones que le asignen la Constitución y la Ley.</a:t>
            </a:r>
          </a:p>
          <a:p>
            <a:endParaRPr lang="es-MX" dirty="0" smtClean="0"/>
          </a:p>
          <a:p>
            <a:pPr>
              <a:buNone/>
            </a:pPr>
            <a:r>
              <a:rPr lang="es-MX" dirty="0" smtClean="0"/>
              <a:t>   Los </a:t>
            </a:r>
            <a:r>
              <a:rPr lang="es-MX" dirty="0" smtClean="0"/>
              <a:t>planes y programas de desarrollo de obras públicas, serán coordinados e integrados con los planes y programas municipales, regionales y nacionales.</a:t>
            </a:r>
          </a:p>
          <a:p>
            <a:pPr>
              <a:buNone/>
            </a:pPr>
            <a:endParaRPr lang="es-MX" dirty="0" smtClean="0"/>
          </a:p>
          <a:p>
            <a:pPr>
              <a:buNone/>
            </a:pPr>
            <a:r>
              <a:rPr lang="es-MX" dirty="0" smtClean="0"/>
              <a:t>   Las </a:t>
            </a:r>
            <a:r>
              <a:rPr lang="es-MX" dirty="0" smtClean="0"/>
              <a:t>ordenanzas a que se refieren los numerales 3, 5 y 7 de este artículo, las que decretan inversiones, participaciones o cesiones de rentas y bienes departamentales y las que creen servicios a cargo del Departamento o los traspasen a él, sólo podrán ser dictadas o reformadas a iniciativa del Gobernador.</a:t>
            </a:r>
          </a:p>
          <a:p>
            <a:endParaRPr lang="es-MX"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idx="1"/>
          </p:nvPr>
        </p:nvSpPr>
        <p:spPr>
          <a:xfrm>
            <a:off x="457200" y="764704"/>
            <a:ext cx="8229600" cy="5809832"/>
          </a:xfrm>
        </p:spPr>
        <p:txBody>
          <a:bodyPr>
            <a:normAutofit fontScale="92500" lnSpcReduction="20000"/>
          </a:bodyPr>
          <a:lstStyle/>
          <a:p>
            <a:pPr>
              <a:buNone/>
            </a:pPr>
            <a:r>
              <a:rPr lang="es-MX" b="1" dirty="0" smtClean="0"/>
              <a:t>ARTICULO 301.</a:t>
            </a:r>
            <a:r>
              <a:rPr lang="es-MX" dirty="0" smtClean="0"/>
              <a:t> La ley señalará los casos en los cuales las asambleas podrán delegar en los concejos municipales las funciones que ella misma determine. En cualquier momento, las asambleas podrán reasumir el ejercicio de las funciones delegadas.</a:t>
            </a:r>
          </a:p>
          <a:p>
            <a:endParaRPr lang="es-MX" dirty="0" smtClean="0"/>
          </a:p>
          <a:p>
            <a:pPr>
              <a:buNone/>
            </a:pPr>
            <a:r>
              <a:rPr lang="es-MX" b="1" dirty="0" smtClean="0"/>
              <a:t>ARTICULO 302</a:t>
            </a:r>
            <a:r>
              <a:rPr lang="es-MX" dirty="0" smtClean="0"/>
              <a:t>. La ley podrá establecer para uno o varios Departamentos diversas capacidades y competencias de gestión administrativa y fiscal distintas a las señaladas para ellos en la Constitución, en atención a la necesidad de mejorar la administración o la prestación de los servicios públicos de acuerdo con su población, recursos económicos y naturales y circunstancias sociales, culturales y ecológicas.</a:t>
            </a:r>
          </a:p>
          <a:p>
            <a:endParaRPr lang="es-MX"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dirty="0"/>
          </a:p>
        </p:txBody>
      </p:sp>
      <p:pic>
        <p:nvPicPr>
          <p:cNvPr id="18434" name="Picture 2" descr="http://www.integrandoexcelencia.es/wp-content/uploads/1_3.jpg"/>
          <p:cNvPicPr>
            <a:picLocks noChangeAspect="1" noChangeArrowheads="1"/>
          </p:cNvPicPr>
          <p:nvPr/>
        </p:nvPicPr>
        <p:blipFill>
          <a:blip r:embed="rId2" cstate="print"/>
          <a:srcRect/>
          <a:stretch>
            <a:fillRect/>
          </a:stretch>
        </p:blipFill>
        <p:spPr bwMode="auto">
          <a:xfrm>
            <a:off x="1475656" y="1124744"/>
            <a:ext cx="6120680" cy="548791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953848"/>
          </a:xfrm>
        </p:spPr>
        <p:txBody>
          <a:bodyPr>
            <a:normAutofit fontScale="85000" lnSpcReduction="20000"/>
          </a:bodyPr>
          <a:lstStyle/>
          <a:p>
            <a:pPr>
              <a:buNone/>
            </a:pPr>
            <a:r>
              <a:rPr lang="es-MX" b="1" dirty="0" smtClean="0"/>
              <a:t>ARTICULO 303.</a:t>
            </a:r>
            <a:r>
              <a:rPr lang="es-MX" dirty="0" smtClean="0"/>
              <a:t> En cada uno de los departamentos habrá un gobernador que será jefe de la administración seccional y representante legal del Departamento; el gobernador será agente del Presidente de la República para el mantenimiento del orden público y para la ejecución de la política económica general, así como para aquellos asuntos que mediante convenios la Nación acuerde con el Departamento. Los gobernadores serán elegidos para periodos de tres años y no podrán ser reelegidos para el periodo siguiente.</a:t>
            </a:r>
          </a:p>
          <a:p>
            <a:pPr>
              <a:buNone/>
            </a:pPr>
            <a:r>
              <a:rPr lang="es-MX" dirty="0" smtClean="0"/>
              <a:t> </a:t>
            </a:r>
          </a:p>
          <a:p>
            <a:pPr>
              <a:buNone/>
            </a:pPr>
            <a:r>
              <a:rPr lang="es-MX" dirty="0" smtClean="0"/>
              <a:t>La ley fijará las calidades, requisitos, inhabilidades e incompatibilidades de los gobernadores; reglamentará su elección; determinará sus faltas absolutas y temporales y forma de llenarlas; y dictará las demás disposiciones necesarias para el normal desempeño de sus cargos.</a:t>
            </a:r>
          </a:p>
          <a:p>
            <a:pPr>
              <a:buNone/>
            </a:pPr>
            <a:r>
              <a:rPr lang="es-MX" dirty="0" smtClean="0"/>
              <a:t> </a:t>
            </a:r>
          </a:p>
          <a:p>
            <a:endParaRPr lang="es-MX"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img.webme.com/pic/c/colija/gobernado_ndes.jpg"/>
          <p:cNvPicPr>
            <a:picLocks noChangeAspect="1" noChangeArrowheads="1"/>
          </p:cNvPicPr>
          <p:nvPr/>
        </p:nvPicPr>
        <p:blipFill>
          <a:blip r:embed="rId2" cstate="print"/>
          <a:srcRect/>
          <a:stretch>
            <a:fillRect/>
          </a:stretch>
        </p:blipFill>
        <p:spPr bwMode="auto">
          <a:xfrm>
            <a:off x="0" y="404664"/>
            <a:ext cx="9144001" cy="645333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4.bp.blogspot.com/-QVlQwxggTVk/T9NTOJJ6V0I/AAAAAAAAANU/48aqH9MCAzE/s1600/EMILIO%2BGONZALEZ-GOBERNADOR%2BJAL.jpg"/>
          <p:cNvPicPr>
            <a:picLocks noChangeAspect="1" noChangeArrowheads="1"/>
          </p:cNvPicPr>
          <p:nvPr/>
        </p:nvPicPr>
        <p:blipFill>
          <a:blip r:embed="rId2" cstate="print"/>
          <a:srcRect/>
          <a:stretch>
            <a:fillRect/>
          </a:stretch>
        </p:blipFill>
        <p:spPr bwMode="auto">
          <a:xfrm>
            <a:off x="4644008" y="1916832"/>
            <a:ext cx="5328592" cy="5601853"/>
          </a:xfrm>
          <a:prstGeom prst="rect">
            <a:avLst/>
          </a:prstGeom>
          <a:noFill/>
        </p:spPr>
      </p:pic>
      <p:sp>
        <p:nvSpPr>
          <p:cNvPr id="3" name="2 Marcador de contenido"/>
          <p:cNvSpPr>
            <a:spLocks noGrp="1"/>
          </p:cNvSpPr>
          <p:nvPr>
            <p:ph idx="1"/>
          </p:nvPr>
        </p:nvSpPr>
        <p:spPr>
          <a:xfrm>
            <a:off x="395536" y="908720"/>
            <a:ext cx="8229600" cy="5233768"/>
          </a:xfrm>
        </p:spPr>
        <p:txBody>
          <a:bodyPr/>
          <a:lstStyle/>
          <a:p>
            <a:pPr>
              <a:buNone/>
            </a:pPr>
            <a:r>
              <a:rPr lang="es-MX" b="1" dirty="0" smtClean="0"/>
              <a:t>ARTICULO 304.</a:t>
            </a:r>
            <a:r>
              <a:rPr lang="es-MX" dirty="0" smtClean="0"/>
              <a:t> El Presidente de la República, en los casos taxativamente señalados por la ley, suspenderá o destituirá a los gobernadores.</a:t>
            </a:r>
          </a:p>
          <a:p>
            <a:endParaRPr lang="es-MX" dirty="0" smtClean="0"/>
          </a:p>
          <a:p>
            <a:pPr>
              <a:buNone/>
            </a:pPr>
            <a:r>
              <a:rPr lang="es-MX" dirty="0" smtClean="0"/>
              <a:t>Su régimen de inhabilidades e incompatibilidades no será menos estricto que el establecido para el Presidente de la República.</a:t>
            </a:r>
          </a:p>
          <a:p>
            <a:endParaRPr lang="es-MX"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b="1" dirty="0" smtClean="0"/>
              <a:t>ARTICULO 305.</a:t>
            </a:r>
            <a:r>
              <a:rPr lang="es-MX" dirty="0" smtClean="0"/>
              <a:t> Son atribuciones del gobernador:</a:t>
            </a:r>
            <a:endParaRPr lang="es-MX" dirty="0"/>
          </a:p>
        </p:txBody>
      </p:sp>
      <p:sp>
        <p:nvSpPr>
          <p:cNvPr id="3" name="2 Marcador de contenido"/>
          <p:cNvSpPr>
            <a:spLocks noGrp="1"/>
          </p:cNvSpPr>
          <p:nvPr>
            <p:ph idx="1"/>
          </p:nvPr>
        </p:nvSpPr>
        <p:spPr/>
        <p:txBody>
          <a:bodyPr>
            <a:normAutofit fontScale="92500" lnSpcReduction="20000"/>
          </a:bodyPr>
          <a:lstStyle/>
          <a:p>
            <a:pPr>
              <a:buNone/>
            </a:pPr>
            <a:r>
              <a:rPr lang="es-MX" dirty="0" smtClean="0"/>
              <a:t>1. Cumplir y hacer cumplir la Constitución, las leyes, los decretos del Gobierno y las ordenanzas de las Asambleas Departamentales.</a:t>
            </a:r>
          </a:p>
          <a:p>
            <a:pPr>
              <a:buNone/>
            </a:pPr>
            <a:r>
              <a:rPr lang="es-MX" dirty="0" smtClean="0"/>
              <a:t> </a:t>
            </a:r>
          </a:p>
          <a:p>
            <a:pPr>
              <a:buNone/>
            </a:pPr>
            <a:r>
              <a:rPr lang="es-MX" dirty="0" smtClean="0"/>
              <a:t>2. Dirigir y coordinar la acción administrativa del departamento y actuar en su nombre como gestor y promotor del desarrollo integral de su territorio, de conformidad con la Constitución y las leyes.</a:t>
            </a:r>
          </a:p>
          <a:p>
            <a:pPr>
              <a:buNone/>
            </a:pPr>
            <a:r>
              <a:rPr lang="es-MX" dirty="0" smtClean="0"/>
              <a:t> </a:t>
            </a:r>
          </a:p>
          <a:p>
            <a:pPr>
              <a:buNone/>
            </a:pPr>
            <a:r>
              <a:rPr lang="es-MX" dirty="0" smtClean="0"/>
              <a:t>3. Dirigir y coordinar los servicios nacionales en las condiciones de la delegación que le confiera el Presidente de la República.</a:t>
            </a:r>
          </a:p>
          <a:p>
            <a:endParaRPr lang="es-MX"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55576" y="980728"/>
            <a:ext cx="7488832" cy="55446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28674" name="Picture 2" descr="http://www.elpais.com/recorte/20090929elpepisoc_1/XLCO/Ies/20090929elpepisoc_1.jpg"/>
          <p:cNvPicPr>
            <a:picLocks noChangeAspect="1" noChangeArrowheads="1"/>
          </p:cNvPicPr>
          <p:nvPr/>
        </p:nvPicPr>
        <p:blipFill>
          <a:blip r:embed="rId2" cstate="print"/>
          <a:srcRect/>
          <a:stretch>
            <a:fillRect/>
          </a:stretch>
        </p:blipFill>
        <p:spPr bwMode="auto">
          <a:xfrm>
            <a:off x="899592" y="1124744"/>
            <a:ext cx="7245015" cy="525658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809832"/>
          </a:xfrm>
        </p:spPr>
        <p:txBody>
          <a:bodyPr>
            <a:normAutofit fontScale="85000" lnSpcReduction="20000"/>
          </a:bodyPr>
          <a:lstStyle/>
          <a:p>
            <a:pPr>
              <a:buNone/>
            </a:pPr>
            <a:r>
              <a:rPr lang="es-MX" dirty="0" smtClean="0"/>
              <a:t>4</a:t>
            </a:r>
            <a:r>
              <a:rPr lang="es-MX" dirty="0" smtClean="0"/>
              <a:t>. </a:t>
            </a:r>
            <a:r>
              <a:rPr lang="es-MX" dirty="0" smtClean="0"/>
              <a:t>Presentar oportunamente a la asamblea departamental los proyectos de ordenanza sobre planes y programas de desarrollo económico y social, obras públicas y presupuesto anual de rentas y gastos.</a:t>
            </a:r>
          </a:p>
          <a:p>
            <a:pPr>
              <a:buNone/>
            </a:pPr>
            <a:r>
              <a:rPr lang="es-MX" dirty="0" smtClean="0"/>
              <a:t> </a:t>
            </a:r>
          </a:p>
          <a:p>
            <a:pPr>
              <a:buNone/>
            </a:pPr>
            <a:r>
              <a:rPr lang="es-MX" dirty="0" smtClean="0"/>
              <a:t>5. Nombrar y remover libremente a los gerentes o directores de los establecimientos públicos y de las empresas industriales o comerciales del Departamento. Los representantes del departamento en las juntas directivas de tales organismos y los directores o gerentes de los mismos son agentes del gobernador.</a:t>
            </a:r>
          </a:p>
          <a:p>
            <a:pPr>
              <a:buNone/>
            </a:pPr>
            <a:r>
              <a:rPr lang="es-MX" dirty="0" smtClean="0"/>
              <a:t> </a:t>
            </a:r>
          </a:p>
          <a:p>
            <a:pPr>
              <a:buNone/>
            </a:pPr>
            <a:r>
              <a:rPr lang="es-MX" dirty="0" smtClean="0"/>
              <a:t>6. Fomentar de acuerdo con los planes y programas generales, las empresas, industrias y actividades convenientes al desarrollo cultural, social y económico del departamento que no correspondan a la Nación y a los municipios.</a:t>
            </a:r>
          </a:p>
          <a:p>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31746" name="Picture 2" descr="http://amazonas.gov.co/apc-aa-files/62663730633431353063326433373030/logo_gobernacion_2012_2015_3.jpg"/>
          <p:cNvPicPr>
            <a:picLocks noChangeAspect="1" noChangeArrowheads="1"/>
          </p:cNvPicPr>
          <p:nvPr/>
        </p:nvPicPr>
        <p:blipFill>
          <a:blip r:embed="rId2" cstate="print"/>
          <a:srcRect/>
          <a:stretch>
            <a:fillRect/>
          </a:stretch>
        </p:blipFill>
        <p:spPr bwMode="auto">
          <a:xfrm>
            <a:off x="0" y="980728"/>
            <a:ext cx="9144000" cy="568863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737824"/>
          </a:xfrm>
        </p:spPr>
        <p:txBody>
          <a:bodyPr>
            <a:normAutofit fontScale="92500" lnSpcReduction="10000"/>
          </a:bodyPr>
          <a:lstStyle/>
          <a:p>
            <a:pPr>
              <a:buNone/>
            </a:pPr>
            <a:r>
              <a:rPr lang="es-MX" dirty="0" smtClean="0"/>
              <a:t>7. Crear, suprimir y fusionar los empleos de sus dependencias, señalar sus funciones especiales y fijar sus emolumentos con sujeción a la ley y a las ordenanzas respectivas. Con cargo al tesoro departamental no podrá crear obligaciones que excedan al monto global fijado para el respectivo servicio en el presupuesto inicialmente aprobado.</a:t>
            </a:r>
          </a:p>
          <a:p>
            <a:pPr>
              <a:buNone/>
            </a:pPr>
            <a:r>
              <a:rPr lang="es-MX" dirty="0" smtClean="0"/>
              <a:t> </a:t>
            </a:r>
          </a:p>
          <a:p>
            <a:pPr>
              <a:buNone/>
            </a:pPr>
            <a:r>
              <a:rPr lang="es-MX" dirty="0" smtClean="0"/>
              <a:t>8. Suprimir o fusionar las entidades departamentales de conformidad con las ordenanzas.</a:t>
            </a:r>
          </a:p>
          <a:p>
            <a:pPr>
              <a:buNone/>
            </a:pPr>
            <a:r>
              <a:rPr lang="es-MX" dirty="0" smtClean="0"/>
              <a:t> </a:t>
            </a:r>
          </a:p>
          <a:p>
            <a:pPr>
              <a:buNone/>
            </a:pPr>
            <a:r>
              <a:rPr lang="es-MX" dirty="0" smtClean="0"/>
              <a:t>9. Objetar por motivos de inconstitucionalidad, ilegalidad o inconveniencia, los proyectos de ordenanza, o sancionarlos y promulgarlos.</a:t>
            </a:r>
          </a:p>
          <a:p>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dirty="0"/>
          </a:p>
        </p:txBody>
      </p:sp>
      <p:pic>
        <p:nvPicPr>
          <p:cNvPr id="33794" name="Picture 2" descr="http://clasifinegociospasto.files.wordpress.com/2011/04/buscadores-de-empleo.jpg"/>
          <p:cNvPicPr>
            <a:picLocks noChangeAspect="1" noChangeArrowheads="1"/>
          </p:cNvPicPr>
          <p:nvPr/>
        </p:nvPicPr>
        <p:blipFill>
          <a:blip r:embed="rId2" cstate="print"/>
          <a:srcRect/>
          <a:stretch>
            <a:fillRect/>
          </a:stretch>
        </p:blipFill>
        <p:spPr bwMode="auto">
          <a:xfrm>
            <a:off x="251520" y="2924944"/>
            <a:ext cx="5455297" cy="3648448"/>
          </a:xfrm>
          <a:prstGeom prst="rect">
            <a:avLst/>
          </a:prstGeom>
          <a:noFill/>
        </p:spPr>
      </p:pic>
      <p:pic>
        <p:nvPicPr>
          <p:cNvPr id="33796" name="Picture 4" descr="http://www.aurensa.es/wp-content/uploads/2012/04/empleo11.bmp"/>
          <p:cNvPicPr>
            <a:picLocks noChangeAspect="1" noChangeArrowheads="1"/>
          </p:cNvPicPr>
          <p:nvPr/>
        </p:nvPicPr>
        <p:blipFill>
          <a:blip r:embed="rId3" cstate="print"/>
          <a:srcRect/>
          <a:stretch>
            <a:fillRect/>
          </a:stretch>
        </p:blipFill>
        <p:spPr bwMode="auto">
          <a:xfrm>
            <a:off x="4788024" y="908720"/>
            <a:ext cx="3960440" cy="3839752"/>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57200" y="764704"/>
            <a:ext cx="8229600" cy="5809832"/>
          </a:xfrm>
        </p:spPr>
        <p:txBody>
          <a:bodyPr>
            <a:normAutofit fontScale="92500"/>
          </a:bodyPr>
          <a:lstStyle/>
          <a:p>
            <a:pPr>
              <a:buNone/>
            </a:pPr>
            <a:r>
              <a:rPr lang="es-MX" dirty="0" smtClean="0"/>
              <a:t>10. Revisar los actos de los concejos municipales y de los alcaldes y, por motivos de inconstitucionalidad o ilegalidad, remitirlos al Tribunal competente para que decida sobre su validez.</a:t>
            </a:r>
          </a:p>
          <a:p>
            <a:pPr>
              <a:buNone/>
            </a:pPr>
            <a:r>
              <a:rPr lang="es-MX" dirty="0" smtClean="0"/>
              <a:t> </a:t>
            </a:r>
          </a:p>
          <a:p>
            <a:pPr>
              <a:buNone/>
            </a:pPr>
            <a:r>
              <a:rPr lang="es-MX" dirty="0" smtClean="0"/>
              <a:t>11. Velar por la exacta recaudación de las rentas departamentales, de las entidades descentralizadas y las que sean objeto de transferencias por la Nación.</a:t>
            </a:r>
          </a:p>
          <a:p>
            <a:pPr>
              <a:buNone/>
            </a:pPr>
            <a:r>
              <a:rPr lang="es-MX" dirty="0" smtClean="0"/>
              <a:t> </a:t>
            </a:r>
          </a:p>
          <a:p>
            <a:pPr>
              <a:buNone/>
            </a:pPr>
            <a:r>
              <a:rPr lang="es-MX" dirty="0" smtClean="0"/>
              <a:t>12. Convocar a la asamblea departamental a sesiones extraordinarias en las que sólo se ocupará de los temas y materias para lo cual fue convocada.</a:t>
            </a:r>
          </a:p>
          <a:p>
            <a:pPr>
              <a:buNone/>
            </a:pPr>
            <a:r>
              <a:rPr lang="es-MX" dirty="0" smtClean="0"/>
              <a:t> </a:t>
            </a:r>
          </a:p>
          <a:p>
            <a:endParaRPr lang="es-MX"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4.bp.blogspot.com/_t9HkefYxcEA/SGqUUMyvXuI/AAAAAAAACQc/vuH0GAVENa4/s400/marca+de+villa+elisa+rentas+30-4-2008.JPG"/>
          <p:cNvPicPr>
            <a:picLocks noChangeAspect="1" noChangeArrowheads="1"/>
          </p:cNvPicPr>
          <p:nvPr/>
        </p:nvPicPr>
        <p:blipFill>
          <a:blip r:embed="rId2" cstate="print"/>
          <a:srcRect/>
          <a:stretch>
            <a:fillRect/>
          </a:stretch>
        </p:blipFill>
        <p:spPr bwMode="auto">
          <a:xfrm>
            <a:off x="323528" y="980728"/>
            <a:ext cx="8598363" cy="5085184"/>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a:xfrm>
            <a:off x="457200" y="836712"/>
            <a:ext cx="8229600" cy="5737824"/>
          </a:xfrm>
        </p:spPr>
        <p:txBody>
          <a:bodyPr>
            <a:normAutofit/>
          </a:bodyPr>
          <a:lstStyle/>
          <a:p>
            <a:pPr>
              <a:buNone/>
            </a:pPr>
            <a:r>
              <a:rPr lang="es-MX" dirty="0" smtClean="0"/>
              <a:t>13. Escoger de las ternas enviadas por el jefe nacional respectivo, los gerentes o jefes seccionales de los establecimientos públicos del orden nacional que operen en el departamento, de acuerdo con la ley.</a:t>
            </a:r>
          </a:p>
          <a:p>
            <a:pPr>
              <a:buNone/>
            </a:pPr>
            <a:r>
              <a:rPr lang="es-MX" dirty="0" smtClean="0"/>
              <a:t> </a:t>
            </a:r>
          </a:p>
          <a:p>
            <a:pPr>
              <a:buNone/>
            </a:pPr>
            <a:r>
              <a:rPr lang="es-MX" dirty="0" smtClean="0"/>
              <a:t>14. Ejercer las funciones administrativas que le delegue el Presidente de la República.</a:t>
            </a:r>
          </a:p>
          <a:p>
            <a:pPr>
              <a:buNone/>
            </a:pPr>
            <a:r>
              <a:rPr lang="es-MX" dirty="0" smtClean="0"/>
              <a:t> </a:t>
            </a:r>
          </a:p>
          <a:p>
            <a:pPr>
              <a:buNone/>
            </a:pPr>
            <a:r>
              <a:rPr lang="es-MX" dirty="0" smtClean="0"/>
              <a:t>15. Las demás que le señale la Constitución, las leyes y las ordenanzas.</a:t>
            </a:r>
          </a:p>
          <a:p>
            <a:endParaRPr lang="es-MX"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4" name="Picture 6" descr="http://www.afitecol.com/wp-content/uploads/2011/07/Constitucion91b.jpeg"/>
          <p:cNvPicPr>
            <a:picLocks noChangeAspect="1" noChangeArrowheads="1"/>
          </p:cNvPicPr>
          <p:nvPr/>
        </p:nvPicPr>
        <p:blipFill>
          <a:blip r:embed="rId2" cstate="print"/>
          <a:srcRect/>
          <a:stretch>
            <a:fillRect/>
          </a:stretch>
        </p:blipFill>
        <p:spPr bwMode="auto">
          <a:xfrm>
            <a:off x="323528" y="764704"/>
            <a:ext cx="7128792" cy="7458422"/>
          </a:xfrm>
          <a:prstGeom prst="rect">
            <a:avLst/>
          </a:prstGeom>
          <a:noFill/>
        </p:spPr>
      </p:pic>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37890" name="Picture 2" descr="http://catedra.bligoo.com.co/media/users/20/1035216/images/public/256448/constitucion.gif?v=1335325513644"/>
          <p:cNvPicPr>
            <a:picLocks noChangeAspect="1" noChangeArrowheads="1"/>
          </p:cNvPicPr>
          <p:nvPr/>
        </p:nvPicPr>
        <p:blipFill>
          <a:blip r:embed="rId3" cstate="print"/>
          <a:srcRect/>
          <a:stretch>
            <a:fillRect/>
          </a:stretch>
        </p:blipFill>
        <p:spPr bwMode="auto">
          <a:xfrm>
            <a:off x="4139952" y="260648"/>
            <a:ext cx="4392488" cy="587842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809832"/>
          </a:xfrm>
        </p:spPr>
        <p:txBody>
          <a:bodyPr>
            <a:normAutofit fontScale="92500"/>
          </a:bodyPr>
          <a:lstStyle/>
          <a:p>
            <a:pPr>
              <a:buNone/>
            </a:pPr>
            <a:r>
              <a:rPr lang="es-MX" b="1" dirty="0" smtClean="0"/>
              <a:t>ARTICULO 306.</a:t>
            </a:r>
            <a:r>
              <a:rPr lang="es-MX" dirty="0" smtClean="0"/>
              <a:t> Dos o más departamentos podrán </a:t>
            </a:r>
            <a:r>
              <a:rPr lang="es-MX" dirty="0" smtClean="0"/>
              <a:t>constituirse </a:t>
            </a:r>
            <a:r>
              <a:rPr lang="es-MX" dirty="0" smtClean="0"/>
              <a:t>en regiones administrativas y de planificación, con personería jurídica, autonomía y patrimonio propio. Su objeto principal será el desarrollo económico y social del respectivo territorio.</a:t>
            </a:r>
          </a:p>
          <a:p>
            <a:pPr>
              <a:buNone/>
            </a:pPr>
            <a:endParaRPr lang="es-MX" b="1" dirty="0" smtClean="0"/>
          </a:p>
          <a:p>
            <a:pPr>
              <a:buNone/>
            </a:pPr>
            <a:r>
              <a:rPr lang="es-MX" b="1" dirty="0" smtClean="0"/>
              <a:t>ARTICULO </a:t>
            </a:r>
            <a:r>
              <a:rPr lang="es-MX" b="1" dirty="0" smtClean="0"/>
              <a:t>307. </a:t>
            </a:r>
            <a:r>
              <a:rPr lang="es-MX" dirty="0" smtClean="0"/>
              <a:t>La respectiva ley orgánica, previo concepto de la Comisión de Ordenamiento Territorial, establecerá las condiciones para solicitar la conversión de la Región en entidad territorial. La decisión tomada por el Congreso se someterá en cada caso a referendo de los ciudadanos de los departamentos interesados.</a:t>
            </a:r>
          </a:p>
          <a:p>
            <a:endParaRPr lang="es-MX" dirty="0" smtClean="0"/>
          </a:p>
          <a:p>
            <a:endParaRPr lang="es-MX"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pic>
        <p:nvPicPr>
          <p:cNvPr id="41988" name="Picture 4" descr="http://4.bp.blogspot.com/-9qLhixFXyk0/TpoJirbzt4I/AAAAAAAADjo/ZSYr5keKBtQ/s1600/ordenamiento+territorial.gif"/>
          <p:cNvPicPr>
            <a:picLocks noChangeAspect="1" noChangeArrowheads="1"/>
          </p:cNvPicPr>
          <p:nvPr/>
        </p:nvPicPr>
        <p:blipFill>
          <a:blip r:embed="rId2" cstate="print"/>
          <a:srcRect/>
          <a:stretch>
            <a:fillRect/>
          </a:stretch>
        </p:blipFill>
        <p:spPr bwMode="auto">
          <a:xfrm>
            <a:off x="395536" y="476672"/>
            <a:ext cx="8424193" cy="638132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a:xfrm>
            <a:off x="457200" y="1052736"/>
            <a:ext cx="8229600" cy="5521800"/>
          </a:xfrm>
        </p:spPr>
        <p:txBody>
          <a:bodyPr>
            <a:normAutofit fontScale="92500" lnSpcReduction="10000"/>
          </a:bodyPr>
          <a:lstStyle/>
          <a:p>
            <a:pPr>
              <a:buNone/>
            </a:pPr>
            <a:r>
              <a:rPr lang="es-MX" b="1" dirty="0" smtClean="0"/>
              <a:t>ARTICULO 308.</a:t>
            </a:r>
            <a:r>
              <a:rPr lang="es-MX" dirty="0" smtClean="0"/>
              <a:t> La ley podrá limitar las apropiaciones departamentales destinadas a honorarios de los diputados y a gastos de funcionamiento de las asambleas y de las contralorías departamentales.</a:t>
            </a:r>
          </a:p>
          <a:p>
            <a:pPr>
              <a:buNone/>
            </a:pPr>
            <a:r>
              <a:rPr lang="es-MX" dirty="0" smtClean="0"/>
              <a:t> </a:t>
            </a:r>
          </a:p>
          <a:p>
            <a:pPr>
              <a:buNone/>
            </a:pPr>
            <a:r>
              <a:rPr lang="es-MX" b="1" dirty="0" smtClean="0"/>
              <a:t>ARTICULO 309.</a:t>
            </a:r>
            <a:r>
              <a:rPr lang="es-MX" dirty="0" smtClean="0"/>
              <a:t> </a:t>
            </a:r>
            <a:r>
              <a:rPr lang="es-MX" dirty="0" err="1" smtClean="0"/>
              <a:t>Erígense</a:t>
            </a:r>
            <a:r>
              <a:rPr lang="es-MX" dirty="0" smtClean="0"/>
              <a:t> en departamento las Intendencias de Arauca, Casanare, Putumayo, el Archipiélago de San Andrés, Providencia y Santa Catalina, y las Comisarías del Amazonas, Guaviare, Guainía, Vaupés y Vichada. Los bienes y derechos que a cualquier título pertenecían a las intendencias y comisarías continuarán siendo de propiedad de los respectivos departamentos.</a:t>
            </a:r>
          </a:p>
          <a:p>
            <a:endParaRPr lang="es-MX"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229600" cy="5449792"/>
          </a:xfrm>
        </p:spPr>
        <p:txBody>
          <a:bodyPr>
            <a:normAutofit/>
          </a:bodyPr>
          <a:lstStyle/>
          <a:p>
            <a:r>
              <a:rPr lang="es-MX" b="1" dirty="0" smtClean="0"/>
              <a:t>ARTICULO 310. El Departamento Archipiélago de San Andrés, Providencia y Santa Catalina se regirá, además de las normas previstas en la Constitución y las leyes para los otros departamentos, por las normas especiales que en materia administrativa, de inmigración, fiscal, de comercio exterior, de cambios, financiera y de fomento económico establezca el legislador.</a:t>
            </a:r>
          </a:p>
          <a:p>
            <a:endParaRPr lang="es-MX"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dirty="0"/>
          </a:p>
        </p:txBody>
      </p:sp>
      <p:pic>
        <p:nvPicPr>
          <p:cNvPr id="43010" name="Picture 2" descr="http://www.deturismoporcolombia.com/Fincas/sanandres/sanandresmini.jpg"/>
          <p:cNvPicPr>
            <a:picLocks noChangeAspect="1" noChangeArrowheads="1"/>
          </p:cNvPicPr>
          <p:nvPr/>
        </p:nvPicPr>
        <p:blipFill>
          <a:blip r:embed="rId2" cstate="print"/>
          <a:srcRect/>
          <a:stretch>
            <a:fillRect/>
          </a:stretch>
        </p:blipFill>
        <p:spPr bwMode="auto">
          <a:xfrm>
            <a:off x="395536" y="1052736"/>
            <a:ext cx="8531753" cy="554461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2348880"/>
            <a:ext cx="8229600" cy="1066800"/>
          </a:xfrm>
        </p:spPr>
        <p:txBody>
          <a:bodyPr/>
          <a:lstStyle/>
          <a:p>
            <a:r>
              <a:rPr lang="es-MX" dirty="0" smtClean="0"/>
              <a:t>PRESENTADO POR:</a:t>
            </a:r>
            <a:endParaRPr lang="es-MX" dirty="0"/>
          </a:p>
        </p:txBody>
      </p:sp>
      <p:sp>
        <p:nvSpPr>
          <p:cNvPr id="3" name="2 Marcador de contenido"/>
          <p:cNvSpPr>
            <a:spLocks noGrp="1"/>
          </p:cNvSpPr>
          <p:nvPr>
            <p:ph idx="1"/>
          </p:nvPr>
        </p:nvSpPr>
        <p:spPr>
          <a:xfrm>
            <a:off x="2699792" y="3861048"/>
            <a:ext cx="5987008" cy="2713488"/>
          </a:xfrm>
        </p:spPr>
        <p:txBody>
          <a:bodyPr/>
          <a:lstStyle/>
          <a:p>
            <a:pPr algn="r"/>
            <a:r>
              <a:rPr lang="es-MX" dirty="0" smtClean="0"/>
              <a:t>Marcela </a:t>
            </a:r>
            <a:r>
              <a:rPr lang="es-MX" dirty="0" err="1" smtClean="0"/>
              <a:t>Ramirez</a:t>
            </a:r>
            <a:endParaRPr lang="es-MX" dirty="0" smtClean="0"/>
          </a:p>
          <a:p>
            <a:pPr algn="r"/>
            <a:r>
              <a:rPr lang="es-MX" dirty="0" smtClean="0"/>
              <a:t>Alejandra Escobar</a:t>
            </a:r>
            <a:endParaRPr lang="es-MX"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86</TotalTime>
  <Words>548</Words>
  <Application>Microsoft Office PowerPoint</Application>
  <PresentationFormat>Presentación en pantalla (4:3)</PresentationFormat>
  <Paragraphs>84</Paragraphs>
  <Slides>32</Slides>
  <Notes>0</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Urbano</vt:lpstr>
      <vt:lpstr>CONSTITUCION POLITICA DE COLOMBIA DE 1991</vt:lpstr>
      <vt:lpstr>CAPITULO 2.   DEL REGIMEN DEPARTAMENTAL</vt:lpstr>
      <vt:lpstr>Diapositiva 3</vt:lpstr>
      <vt:lpstr>Diapositiva 4</vt:lpstr>
      <vt:lpstr>Diapositiva 5</vt:lpstr>
      <vt:lpstr>Diapositiva 6</vt:lpstr>
      <vt:lpstr>ARTICULO 300. Corresponde a las Asambleas Departamentales, por medio de ordenanzas:</vt:lpstr>
      <vt:lpstr>Diapositiva 8</vt:lpstr>
      <vt:lpstr>Diapositiva 9</vt:lpstr>
      <vt:lpstr>Diapositiva 10</vt:lpstr>
      <vt:lpstr>Diapositiva 11</vt:lpstr>
      <vt:lpstr>Diapositiva 12</vt:lpstr>
      <vt:lpstr>Diapositiva 13</vt:lpstr>
      <vt:lpstr>Diapositiva 14</vt:lpstr>
      <vt:lpstr>Diapositiva 15</vt:lpstr>
      <vt:lpstr>Diapositiva 16</vt:lpstr>
      <vt:lpstr>ARTICULO 305. Son atribuciones del gobernador:</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PRESENTADO POR:</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CONSTITUCION POLITICA DE COLOMBIA DE 1991</dc:title>
  <dc:creator>Marce Ramirez</dc:creator>
  <cp:lastModifiedBy>Marce Ramirez</cp:lastModifiedBy>
  <cp:revision>10</cp:revision>
  <dcterms:created xsi:type="dcterms:W3CDTF">2012-08-21T23:00:48Z</dcterms:created>
  <dcterms:modified xsi:type="dcterms:W3CDTF">2012-08-22T00:27:33Z</dcterms:modified>
</cp:coreProperties>
</file>