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7" r:id="rId2"/>
    <p:sldId id="258" r:id="rId3"/>
    <p:sldId id="259" r:id="rId4"/>
    <p:sldId id="260" r:id="rId5"/>
    <p:sldId id="261" r:id="rId6"/>
    <p:sldId id="262" r:id="rId7"/>
  </p:sldIdLst>
  <p:sldSz cx="9144000" cy="6858000" type="screen4x3"/>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50" d="100"/>
          <a:sy n="50" d="100"/>
        </p:scale>
        <p:origin x="-1267" y="-67"/>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2">
        <a:schemeClr val="bg2"/>
      </p:bgRef>
    </p:bg>
    <p:spTree>
      <p:nvGrpSpPr>
        <p:cNvPr id="1" name=""/>
        <p:cNvGrpSpPr/>
        <p:nvPr/>
      </p:nvGrpSpPr>
      <p:grpSpPr>
        <a:xfrm>
          <a:off x="0" y="0"/>
          <a:ext cx="0" cy="0"/>
          <a:chOff x="0" y="0"/>
          <a:chExt cx="0" cy="0"/>
        </a:xfrm>
      </p:grpSpPr>
      <p:sp>
        <p:nvSpPr>
          <p:cNvPr id="9" name="8 Título"/>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17" name="16 Subtítulo"/>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30" name="29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19" name="18 Marcador de pie de página"/>
          <p:cNvSpPr>
            <a:spLocks noGrp="1"/>
          </p:cNvSpPr>
          <p:nvPr>
            <p:ph type="ftr" sz="quarter" idx="11"/>
          </p:nvPr>
        </p:nvSpPr>
        <p:spPr/>
        <p:txBody>
          <a:bodyPr/>
          <a:lstStyle/>
          <a:p>
            <a:endParaRPr lang="es-CO"/>
          </a:p>
        </p:txBody>
      </p:sp>
      <p:sp>
        <p:nvSpPr>
          <p:cNvPr id="27" name="26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1 Título"/>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4" name="3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a:lstStyle/>
          <a:p>
            <a:r>
              <a:rPr kumimoji="0" lang="es-ES" smtClean="0"/>
              <a:t>Haga clic para modificar el estilo de título del patrón</a:t>
            </a:r>
            <a:endParaRPr kumimoji="0" lang="en-US"/>
          </a:p>
        </p:txBody>
      </p:sp>
      <p:sp>
        <p:nvSpPr>
          <p:cNvPr id="3" name="2 Marcador de contenido"/>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contenido"/>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229600" cy="1143000"/>
          </a:xfrm>
        </p:spPr>
        <p:txBody>
          <a:bodyPr tIns="45720" anchor="b"/>
          <a:lstStyle>
            <a:lvl1pPr>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texto"/>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5" name="4 Marcador de contenido"/>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6" name="5 Marcador de contenido"/>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7" name="6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8" name="7 Marcador de pie de página"/>
          <p:cNvSpPr>
            <a:spLocks noGrp="1"/>
          </p:cNvSpPr>
          <p:nvPr>
            <p:ph type="ftr" sz="quarter" idx="11"/>
          </p:nvPr>
        </p:nvSpPr>
        <p:spPr/>
        <p:txBody>
          <a:bodyPr/>
          <a:lstStyle/>
          <a:p>
            <a:endParaRPr lang="es-CO"/>
          </a:p>
        </p:txBody>
      </p:sp>
      <p:sp>
        <p:nvSpPr>
          <p:cNvPr id="9" name="8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4" name="3 Marcador de pie de página"/>
          <p:cNvSpPr>
            <a:spLocks noGrp="1"/>
          </p:cNvSpPr>
          <p:nvPr>
            <p:ph type="ftr" sz="quarter" idx="11"/>
          </p:nvPr>
        </p:nvSpPr>
        <p:spPr/>
        <p:txBody>
          <a:bodyPr/>
          <a:lstStyle/>
          <a:p>
            <a:endParaRPr lang="es-CO"/>
          </a:p>
        </p:txBody>
      </p:sp>
      <p:sp>
        <p:nvSpPr>
          <p:cNvPr id="5" name="4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3" name="2 Marcador de pie de página"/>
          <p:cNvSpPr>
            <a:spLocks noGrp="1"/>
          </p:cNvSpPr>
          <p:nvPr>
            <p:ph type="ftr" sz="quarter" idx="11"/>
          </p:nvPr>
        </p:nvSpPr>
        <p:spPr/>
        <p:txBody>
          <a:bodyPr/>
          <a:lstStyle/>
          <a:p>
            <a:endParaRPr lang="es-CO"/>
          </a:p>
        </p:txBody>
      </p:sp>
      <p:sp>
        <p:nvSpPr>
          <p:cNvPr id="4" name="3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s-ES" smtClean="0"/>
              <a:t>Haga clic para modificar el estilo de título del patrón</a:t>
            </a:r>
            <a:endParaRPr kumimoji="0" lang="en-US"/>
          </a:p>
        </p:txBody>
      </p:sp>
      <p:sp>
        <p:nvSpPr>
          <p:cNvPr id="3" name="2 Marcador de texto"/>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5" name="4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9" name="8 Recortar y redondear rectángulo de esquina sencilla"/>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11 Triángulo rectángulo"/>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1 Título"/>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s-ES" smtClean="0"/>
              <a:t>Haga clic para modificar el estilo de título del patrón</a:t>
            </a:r>
            <a:endParaRPr kumimoji="0" lang="en-US"/>
          </a:p>
        </p:txBody>
      </p:sp>
      <p:sp>
        <p:nvSpPr>
          <p:cNvPr id="4" name="3 Marcador de texto"/>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
        <p:nvSpPr>
          <p:cNvPr id="5" name="4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6" name="5 Marcador de pie de página"/>
          <p:cNvSpPr>
            <a:spLocks noGrp="1"/>
          </p:cNvSpPr>
          <p:nvPr>
            <p:ph type="ftr" sz="quarter" idx="11"/>
          </p:nvPr>
        </p:nvSpPr>
        <p:spPr/>
        <p:txBody>
          <a:bodyPr/>
          <a:lstStyle/>
          <a:p>
            <a:endParaRPr lang="es-CO"/>
          </a:p>
        </p:txBody>
      </p:sp>
      <p:sp>
        <p:nvSpPr>
          <p:cNvPr id="7" name="6 Marcador de número de diapositiva"/>
          <p:cNvSpPr>
            <a:spLocks noGrp="1"/>
          </p:cNvSpPr>
          <p:nvPr>
            <p:ph type="sldNum" sz="quarter" idx="12"/>
          </p:nvPr>
        </p:nvSpPr>
        <p:spPr>
          <a:xfrm>
            <a:off x="8077200" y="6356350"/>
            <a:ext cx="609600" cy="365125"/>
          </a:xfrm>
        </p:spPr>
        <p:txBody>
          <a:bodyPr/>
          <a:lstStyle/>
          <a:p>
            <a:fld id="{94710A57-0A78-43CE-AA05-0A22AA3D69C9}" type="slidenum">
              <a:rPr lang="es-CO" smtClean="0"/>
              <a:t>‹Nº›</a:t>
            </a:fld>
            <a:endParaRPr lang="es-CO"/>
          </a:p>
        </p:txBody>
      </p:sp>
      <p:sp>
        <p:nvSpPr>
          <p:cNvPr id="3" name="2 Marcador de posición de imagen"/>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s-ES" smtClean="0"/>
              <a:t>Haga clic en el icono para agregar una imagen</a:t>
            </a:r>
            <a:endParaRPr kumimoji="0" lang="en-US" dirty="0"/>
          </a:p>
        </p:txBody>
      </p:sp>
      <p:sp>
        <p:nvSpPr>
          <p:cNvPr id="10" name="9 Forma libre"/>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10 Forma libre"/>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914401"/>
            <a:ext cx="2057400" cy="5211763"/>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457200" y="914401"/>
            <a:ext cx="6019800" cy="5211763"/>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A279606-727A-4798-98E1-BE8D64330D07}" type="datetimeFigureOut">
              <a:rPr lang="es-CO" smtClean="0"/>
              <a:t>22/08/2012</a:t>
            </a:fld>
            <a:endParaRPr lang="es-CO"/>
          </a:p>
        </p:txBody>
      </p:sp>
      <p:sp>
        <p:nvSpPr>
          <p:cNvPr id="5" name="4 Marcador de pie de página"/>
          <p:cNvSpPr>
            <a:spLocks noGrp="1"/>
          </p:cNvSpPr>
          <p:nvPr>
            <p:ph type="ftr" sz="quarter" idx="11"/>
          </p:nvPr>
        </p:nvSpPr>
        <p:spPr/>
        <p:txBody>
          <a:bodyPr/>
          <a:lstStyle/>
          <a:p>
            <a:endParaRPr lang="es-CO"/>
          </a:p>
        </p:txBody>
      </p:sp>
      <p:sp>
        <p:nvSpPr>
          <p:cNvPr id="6" name="5 Marcador de número de diapositiva"/>
          <p:cNvSpPr>
            <a:spLocks noGrp="1"/>
          </p:cNvSpPr>
          <p:nvPr>
            <p:ph type="sldNum" sz="quarter" idx="12"/>
          </p:nvPr>
        </p:nvSpPr>
        <p:spPr/>
        <p:txBody>
          <a:bodyPr/>
          <a:lstStyle/>
          <a:p>
            <a:fld id="{94710A57-0A78-43CE-AA05-0A22AA3D69C9}" type="slidenum">
              <a:rPr lang="es-CO" smtClean="0"/>
              <a:t>‹Nº›</a:t>
            </a:fld>
            <a:endParaRPr lang="es-CO"/>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6 Forma libre"/>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7 Forma libre"/>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8 Marcador de título"/>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s-ES" smtClean="0"/>
              <a:t>Haga clic para modificar el estilo de título del patrón</a:t>
            </a:r>
            <a:endParaRPr kumimoji="0" lang="en-US"/>
          </a:p>
        </p:txBody>
      </p:sp>
      <p:sp>
        <p:nvSpPr>
          <p:cNvPr id="30" name="29 Marcador de texto"/>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0" name="9 Marcador de fecha"/>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BA279606-727A-4798-98E1-BE8D64330D07}" type="datetimeFigureOut">
              <a:rPr lang="es-CO" smtClean="0"/>
              <a:t>22/08/2012</a:t>
            </a:fld>
            <a:endParaRPr lang="es-CO"/>
          </a:p>
        </p:txBody>
      </p:sp>
      <p:sp>
        <p:nvSpPr>
          <p:cNvPr id="22" name="21 Marcador de pie de página"/>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s-CO"/>
          </a:p>
        </p:txBody>
      </p:sp>
      <p:sp>
        <p:nvSpPr>
          <p:cNvPr id="18" name="17 Marcador de número de diapositiva"/>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4710A57-0A78-43CE-AA05-0A22AA3D69C9}" type="slidenum">
              <a:rPr lang="es-CO" smtClean="0"/>
              <a:t>‹Nº›</a:t>
            </a:fld>
            <a:endParaRPr lang="es-CO"/>
          </a:p>
        </p:txBody>
      </p:sp>
      <p:grpSp>
        <p:nvGrpSpPr>
          <p:cNvPr id="2" name="1 Grupo"/>
          <p:cNvGrpSpPr/>
          <p:nvPr/>
        </p:nvGrpSpPr>
        <p:grpSpPr>
          <a:xfrm>
            <a:off x="-19017" y="202408"/>
            <a:ext cx="9180548" cy="649224"/>
            <a:chOff x="-19045" y="216550"/>
            <a:chExt cx="9180548" cy="649224"/>
          </a:xfrm>
        </p:grpSpPr>
        <p:sp>
          <p:nvSpPr>
            <p:cNvPr id="12" name="11 Forma libre"/>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12 Forma libre"/>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214282" y="-357214"/>
            <a:ext cx="8715436" cy="2571768"/>
          </a:xfrm>
        </p:spPr>
        <p:txBody>
          <a:bodyPr>
            <a:normAutofit/>
          </a:bodyPr>
          <a:lstStyle/>
          <a:p>
            <a:pPr algn="ctr"/>
            <a:r>
              <a:rPr lang="es-CO" sz="5200" dirty="0" smtClean="0">
                <a:latin typeface="Arial" pitchFamily="34" charset="0"/>
                <a:cs typeface="Arial" pitchFamily="34" charset="0"/>
              </a:rPr>
              <a:t>CONTITUCION POLITICA DE COLOMBIA</a:t>
            </a:r>
            <a:endParaRPr lang="es-CO" sz="5200" dirty="0">
              <a:latin typeface="Arial" pitchFamily="34" charset="0"/>
              <a:cs typeface="Arial" pitchFamily="34" charset="0"/>
            </a:endParaRPr>
          </a:p>
        </p:txBody>
      </p:sp>
      <p:sp>
        <p:nvSpPr>
          <p:cNvPr id="3" name="2 Subtítulo"/>
          <p:cNvSpPr>
            <a:spLocks noGrp="1"/>
          </p:cNvSpPr>
          <p:nvPr>
            <p:ph type="subTitle" idx="1"/>
          </p:nvPr>
        </p:nvSpPr>
        <p:spPr>
          <a:xfrm>
            <a:off x="642910" y="4500570"/>
            <a:ext cx="8001056" cy="3500462"/>
          </a:xfrm>
        </p:spPr>
        <p:txBody>
          <a:bodyPr>
            <a:normAutofit/>
          </a:bodyPr>
          <a:lstStyle/>
          <a:p>
            <a:r>
              <a:rPr lang="es-CO" sz="3200" dirty="0" smtClean="0"/>
              <a:t>TÍTULO III</a:t>
            </a:r>
          </a:p>
          <a:p>
            <a:r>
              <a:rPr lang="es-CO" sz="3200" b="1" i="1" dirty="0" smtClean="0"/>
              <a:t>DE LOS HABITANTES Y DEL TERRITORIO</a:t>
            </a:r>
            <a:r>
              <a:rPr lang="es-CO" sz="3200" dirty="0" smtClean="0"/>
              <a:t/>
            </a:r>
            <a:br>
              <a:rPr lang="es-CO" sz="3200" dirty="0" smtClean="0"/>
            </a:br>
            <a:endParaRPr lang="es-CO" sz="32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428596" y="357166"/>
            <a:ext cx="8358246" cy="1428736"/>
          </a:xfrm>
        </p:spPr>
        <p:txBody>
          <a:bodyPr>
            <a:noAutofit/>
          </a:bodyPr>
          <a:lstStyle/>
          <a:p>
            <a:r>
              <a:rPr lang="es-CO" sz="2800" i="1" dirty="0" smtClean="0">
                <a:latin typeface="Arial" pitchFamily="34" charset="0"/>
                <a:cs typeface="Arial" pitchFamily="34" charset="0"/>
              </a:rPr>
              <a:t>DE LA </a:t>
            </a:r>
            <a:r>
              <a:rPr lang="es-CO" sz="2800" i="1" dirty="0" smtClean="0">
                <a:latin typeface="Arial" pitchFamily="34" charset="0"/>
                <a:cs typeface="Arial" pitchFamily="34" charset="0"/>
              </a:rPr>
              <a:t>NACIONALIDAD</a:t>
            </a:r>
            <a:br>
              <a:rPr lang="es-CO" sz="2800" i="1" dirty="0" smtClean="0">
                <a:latin typeface="Arial" pitchFamily="34" charset="0"/>
                <a:cs typeface="Arial" pitchFamily="34" charset="0"/>
              </a:rPr>
            </a:br>
            <a:r>
              <a:rPr lang="es-CO" sz="2800" dirty="0" smtClean="0">
                <a:latin typeface="Arial" pitchFamily="34" charset="0"/>
                <a:cs typeface="Arial" pitchFamily="34" charset="0"/>
              </a:rPr>
              <a:t>Art</a:t>
            </a:r>
            <a:r>
              <a:rPr lang="es-CO" sz="2800" dirty="0" smtClean="0">
                <a:latin typeface="Arial" pitchFamily="34" charset="0"/>
                <a:cs typeface="Arial" pitchFamily="34" charset="0"/>
              </a:rPr>
              <a:t>. 96. </a:t>
            </a:r>
            <a:r>
              <a:rPr lang="es-CO" sz="2800" dirty="0" smtClean="0">
                <a:latin typeface="Arial" pitchFamily="34" charset="0"/>
                <a:cs typeface="Arial" pitchFamily="34" charset="0"/>
              </a:rPr>
              <a:t/>
            </a:r>
            <a:br>
              <a:rPr lang="es-CO" sz="2800" dirty="0" smtClean="0">
                <a:latin typeface="Arial" pitchFamily="34" charset="0"/>
                <a:cs typeface="Arial" pitchFamily="34" charset="0"/>
              </a:rPr>
            </a:br>
            <a:r>
              <a:rPr lang="es-CO" sz="2800" dirty="0" smtClean="0">
                <a:latin typeface="Arial" pitchFamily="34" charset="0"/>
                <a:cs typeface="Arial" pitchFamily="34" charset="0"/>
              </a:rPr>
              <a:t>Son </a:t>
            </a:r>
            <a:r>
              <a:rPr lang="es-CO" sz="2800" dirty="0" smtClean="0">
                <a:latin typeface="Arial" pitchFamily="34" charset="0"/>
                <a:cs typeface="Arial" pitchFamily="34" charset="0"/>
              </a:rPr>
              <a:t>nacionales colombiano</a:t>
            </a:r>
            <a:r>
              <a:rPr lang="es-CO" sz="2800" dirty="0" smtClean="0"/>
              <a:t>s:</a:t>
            </a:r>
            <a:br>
              <a:rPr lang="es-CO" sz="2800" dirty="0" smtClean="0"/>
            </a:br>
            <a:endParaRPr lang="es-CO" sz="2800" dirty="0"/>
          </a:p>
        </p:txBody>
      </p:sp>
      <p:sp>
        <p:nvSpPr>
          <p:cNvPr id="3" name="2 Subtítulo"/>
          <p:cNvSpPr>
            <a:spLocks noGrp="1"/>
          </p:cNvSpPr>
          <p:nvPr>
            <p:ph type="subTitle" idx="1"/>
          </p:nvPr>
        </p:nvSpPr>
        <p:spPr>
          <a:xfrm>
            <a:off x="0" y="1357298"/>
            <a:ext cx="9144000" cy="5500702"/>
          </a:xfrm>
        </p:spPr>
        <p:txBody>
          <a:bodyPr>
            <a:normAutofit fontScale="70000" lnSpcReduction="20000"/>
          </a:bodyPr>
          <a:lstStyle/>
          <a:p>
            <a:r>
              <a:rPr lang="es-CO" sz="2800" dirty="0" smtClean="0">
                <a:latin typeface="Arial" pitchFamily="34" charset="0"/>
                <a:cs typeface="Arial" pitchFamily="34" charset="0"/>
              </a:rPr>
              <a:t>Por nacimiento:</a:t>
            </a:r>
          </a:p>
          <a:p>
            <a:pPr lvl="1"/>
            <a:r>
              <a:rPr lang="es-CO" dirty="0" smtClean="0">
                <a:latin typeface="Arial" pitchFamily="34" charset="0"/>
                <a:cs typeface="Arial" pitchFamily="34" charset="0"/>
              </a:rPr>
              <a:t>Los naturales de Colombia, con una de dos condiciones: que el padre o la madre hayan sido naturales o nacionales colombianos o que, siendo hijos de extranjeros, alguno de sus padres estuviere domiciliado en la República en el momento del nacimiento.</a:t>
            </a:r>
          </a:p>
          <a:p>
            <a:pPr lvl="1"/>
            <a:r>
              <a:rPr lang="es-CO" dirty="0" smtClean="0">
                <a:latin typeface="Arial" pitchFamily="34" charset="0"/>
                <a:cs typeface="Arial" pitchFamily="34" charset="0"/>
              </a:rPr>
              <a:t>Los hijos de padre o madre colombianos que hubieren nacido en tierra extranjera y luego se domiciliaren en la República.</a:t>
            </a:r>
          </a:p>
          <a:p>
            <a:r>
              <a:rPr lang="es-CO" sz="2800" dirty="0" smtClean="0">
                <a:latin typeface="Arial" pitchFamily="34" charset="0"/>
                <a:cs typeface="Arial" pitchFamily="34" charset="0"/>
              </a:rPr>
              <a:t> </a:t>
            </a:r>
          </a:p>
          <a:p>
            <a:r>
              <a:rPr lang="es-CO" sz="2800" dirty="0" smtClean="0">
                <a:latin typeface="Arial" pitchFamily="34" charset="0"/>
                <a:cs typeface="Arial" pitchFamily="34" charset="0"/>
              </a:rPr>
              <a:t>Por adopción:</a:t>
            </a:r>
          </a:p>
          <a:p>
            <a:pPr lvl="1"/>
            <a:r>
              <a:rPr lang="es-CO" dirty="0" smtClean="0">
                <a:latin typeface="Arial" pitchFamily="34" charset="0"/>
                <a:cs typeface="Arial" pitchFamily="34" charset="0"/>
              </a:rPr>
              <a:t>Los extranjeros que soliciten y obtengan carta de naturalización, de acuerdo con la ley, la cual establecerá los casos en los cuales se pierde la nacionalidad colombiana por adopción.</a:t>
            </a:r>
          </a:p>
          <a:p>
            <a:pPr lvl="1"/>
            <a:r>
              <a:rPr lang="es-CO" dirty="0" smtClean="0">
                <a:latin typeface="Arial" pitchFamily="34" charset="0"/>
                <a:cs typeface="Arial" pitchFamily="34" charset="0"/>
              </a:rPr>
              <a:t>Los latinoamericanos y del Caribe por nacimiento domiciliados en Colombia, que con autorización del Gobierno y de acuerdo con la ley y el principio de reciprocidad, pidan ser inscritos como colombianos ante la municipalidad donde se establecieren.</a:t>
            </a:r>
          </a:p>
          <a:p>
            <a:pPr lvl="1"/>
            <a:r>
              <a:rPr lang="es-CO" dirty="0" smtClean="0">
                <a:latin typeface="Arial" pitchFamily="34" charset="0"/>
                <a:cs typeface="Arial" pitchFamily="34" charset="0"/>
              </a:rPr>
              <a:t>Los miembros de los pueblos indígenas que comparten territorios fronterizos, con aplicación del principio de reciprocidad según tratados públicos.</a:t>
            </a:r>
            <a:br>
              <a:rPr lang="es-CO" dirty="0" smtClean="0">
                <a:latin typeface="Arial" pitchFamily="34" charset="0"/>
                <a:cs typeface="Arial" pitchFamily="34" charset="0"/>
              </a:rPr>
            </a:br>
            <a:endParaRPr lang="es-CO" dirty="0" smtClean="0">
              <a:latin typeface="Arial" pitchFamily="34" charset="0"/>
              <a:cs typeface="Arial" pitchFamily="34" charset="0"/>
            </a:endParaRPr>
          </a:p>
          <a:p>
            <a:r>
              <a:rPr lang="es-CO" dirty="0" smtClean="0">
                <a:latin typeface="Arial" pitchFamily="34" charset="0"/>
                <a:cs typeface="Arial" pitchFamily="34" charset="0"/>
              </a:rPr>
              <a:t>Ningún colombiano por nacimiento podrá ser privado de su nacionalidad. La calidad de nacional colombiano no se pierde por el hecho de adquirir otra nacionalidad. Los nacionales por adopción no estarán obligados a renunciar a su nacionalidad de origen o adopción</a:t>
            </a:r>
            <a:r>
              <a:rPr lang="es-CO" dirty="0" smtClean="0">
                <a:latin typeface="Arial" pitchFamily="34" charset="0"/>
                <a:cs typeface="Arial" pitchFamily="34" charset="0"/>
              </a:rPr>
              <a:t>. Quienes </a:t>
            </a:r>
            <a:r>
              <a:rPr lang="es-CO" dirty="0" smtClean="0">
                <a:latin typeface="Arial" pitchFamily="34" charset="0"/>
                <a:cs typeface="Arial" pitchFamily="34" charset="0"/>
              </a:rPr>
              <a:t>hayan renunciado a la nacionalidad colombiana podrán recobrarla con arreglo a la ley.</a:t>
            </a:r>
          </a:p>
          <a:p>
            <a:endParaRPr lang="es-CO"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Subtítulo"/>
          <p:cNvSpPr>
            <a:spLocks noGrp="1"/>
          </p:cNvSpPr>
          <p:nvPr>
            <p:ph type="subTitle" idx="1"/>
          </p:nvPr>
        </p:nvSpPr>
        <p:spPr>
          <a:xfrm>
            <a:off x="285720" y="500042"/>
            <a:ext cx="8429684" cy="6072230"/>
          </a:xfrm>
        </p:spPr>
        <p:txBody>
          <a:bodyPr/>
          <a:lstStyle/>
          <a:p>
            <a:r>
              <a:rPr lang="es-CO" sz="2800" b="1" dirty="0" smtClean="0">
                <a:solidFill>
                  <a:srgbClr val="00FF00"/>
                </a:solidFill>
                <a:latin typeface="Arial" pitchFamily="34" charset="0"/>
                <a:cs typeface="Arial" pitchFamily="34" charset="0"/>
              </a:rPr>
              <a:t>Art. 97</a:t>
            </a:r>
            <a:r>
              <a:rPr lang="es-CO" sz="2800" b="1" dirty="0" smtClean="0">
                <a:solidFill>
                  <a:srgbClr val="00FF00"/>
                </a:solidFill>
                <a:latin typeface="Arial" pitchFamily="34" charset="0"/>
                <a:cs typeface="Arial" pitchFamily="34" charset="0"/>
              </a:rPr>
              <a:t>.</a:t>
            </a:r>
          </a:p>
          <a:p>
            <a:endParaRPr lang="es-CO" b="1" dirty="0" smtClean="0"/>
          </a:p>
          <a:p>
            <a:pPr algn="l"/>
            <a:r>
              <a:rPr lang="es-CO" sz="2800" b="1" dirty="0" smtClean="0">
                <a:latin typeface="Arial" pitchFamily="34" charset="0"/>
                <a:cs typeface="Arial" pitchFamily="34" charset="0"/>
              </a:rPr>
              <a:t> </a:t>
            </a:r>
            <a:r>
              <a:rPr lang="es-CO" sz="2800" dirty="0" smtClean="0">
                <a:latin typeface="Arial" pitchFamily="34" charset="0"/>
                <a:cs typeface="Arial" pitchFamily="34" charset="0"/>
              </a:rPr>
              <a:t>El colombiano, aunque haya renunciado a la calidad de nacional, que actúe contra los intereses del país en guerra exterior contra Colombia, será juzgado y penado como traidor.</a:t>
            </a:r>
          </a:p>
          <a:p>
            <a:pPr algn="l"/>
            <a:r>
              <a:rPr lang="es-CO" sz="2800" dirty="0" smtClean="0">
                <a:latin typeface="Arial" pitchFamily="34" charset="0"/>
                <a:cs typeface="Arial" pitchFamily="34" charset="0"/>
              </a:rPr>
              <a:t>Los colombianos por adopción y los extranjeros domiciliados en Colombia, no podrán ser obligados a tomar las armas contra su país de origen; tampoco lo serán los colombianos nacionalizados en país extranjero, contra el país de su nueva nacionalidad.</a:t>
            </a:r>
          </a:p>
          <a:p>
            <a:endParaRPr lang="es-CO"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714348" y="-285776"/>
            <a:ext cx="7851648" cy="1828800"/>
          </a:xfrm>
        </p:spPr>
        <p:txBody>
          <a:bodyPr>
            <a:normAutofit/>
          </a:bodyPr>
          <a:lstStyle/>
          <a:p>
            <a:r>
              <a:rPr lang="es-CO" sz="3200" b="0" dirty="0" smtClean="0">
                <a:effectLst/>
                <a:latin typeface="Arial" pitchFamily="34" charset="0"/>
                <a:cs typeface="Arial" pitchFamily="34" charset="0"/>
              </a:rPr>
              <a:t>CAPÍTULO 2</a:t>
            </a:r>
            <a:br>
              <a:rPr lang="es-CO" sz="3200" b="0" dirty="0" smtClean="0">
                <a:effectLst/>
                <a:latin typeface="Arial" pitchFamily="34" charset="0"/>
                <a:cs typeface="Arial" pitchFamily="34" charset="0"/>
              </a:rPr>
            </a:br>
            <a:r>
              <a:rPr lang="es-CO" sz="3200" i="1" dirty="0" smtClean="0">
                <a:effectLst/>
                <a:latin typeface="Arial" pitchFamily="34" charset="0"/>
                <a:cs typeface="Arial" pitchFamily="34" charset="0"/>
              </a:rPr>
              <a:t>DE LA CIUDADANÍA</a:t>
            </a:r>
            <a:endParaRPr lang="es-CO" sz="3200" dirty="0">
              <a:effectLst/>
              <a:latin typeface="Arial" pitchFamily="34" charset="0"/>
              <a:cs typeface="Arial" pitchFamily="34" charset="0"/>
            </a:endParaRPr>
          </a:p>
        </p:txBody>
      </p:sp>
      <p:sp>
        <p:nvSpPr>
          <p:cNvPr id="3" name="2 Subtítulo"/>
          <p:cNvSpPr>
            <a:spLocks noGrp="1"/>
          </p:cNvSpPr>
          <p:nvPr>
            <p:ph type="subTitle" idx="1"/>
          </p:nvPr>
        </p:nvSpPr>
        <p:spPr>
          <a:xfrm>
            <a:off x="285720" y="1643050"/>
            <a:ext cx="8643998" cy="5000660"/>
          </a:xfrm>
        </p:spPr>
        <p:txBody>
          <a:bodyPr>
            <a:normAutofit fontScale="92500" lnSpcReduction="10000"/>
          </a:bodyPr>
          <a:lstStyle/>
          <a:p>
            <a:r>
              <a:rPr lang="es-CO" b="1" dirty="0" smtClean="0">
                <a:solidFill>
                  <a:srgbClr val="00FF00"/>
                </a:solidFill>
                <a:latin typeface="Arial" pitchFamily="34" charset="0"/>
                <a:cs typeface="Arial" pitchFamily="34" charset="0"/>
              </a:rPr>
              <a:t>Art. 98. </a:t>
            </a:r>
            <a:endParaRPr lang="es-CO" b="1" dirty="0" smtClean="0">
              <a:solidFill>
                <a:srgbClr val="00FF00"/>
              </a:solidFill>
              <a:latin typeface="Arial" pitchFamily="34" charset="0"/>
              <a:cs typeface="Arial" pitchFamily="34" charset="0"/>
            </a:endParaRPr>
          </a:p>
          <a:p>
            <a:r>
              <a:rPr lang="es-CO" dirty="0" smtClean="0">
                <a:latin typeface="Arial" pitchFamily="34" charset="0"/>
                <a:cs typeface="Arial" pitchFamily="34" charset="0"/>
              </a:rPr>
              <a:t>La </a:t>
            </a:r>
            <a:r>
              <a:rPr lang="es-CO" dirty="0" smtClean="0">
                <a:latin typeface="Arial" pitchFamily="34" charset="0"/>
                <a:cs typeface="Arial" pitchFamily="34" charset="0"/>
              </a:rPr>
              <a:t>ciudadanía se pierde de hecho cuando se ha renunciado a la nacionalidad, y su ejercicio se puede suspender en virtud de decisión judicial en los casos que determine la ley.</a:t>
            </a:r>
          </a:p>
          <a:p>
            <a:r>
              <a:rPr lang="es-CO" dirty="0" smtClean="0">
                <a:latin typeface="Arial" pitchFamily="34" charset="0"/>
                <a:cs typeface="Arial" pitchFamily="34" charset="0"/>
              </a:rPr>
              <a:t>Quienes hayan sido suspendidos en el ejercicio de la ciudadanía, podrán solicitar su rehabilitación.</a:t>
            </a:r>
          </a:p>
          <a:p>
            <a:r>
              <a:rPr lang="es-CO" dirty="0" smtClean="0">
                <a:latin typeface="Arial" pitchFamily="34" charset="0"/>
                <a:cs typeface="Arial" pitchFamily="34" charset="0"/>
              </a:rPr>
              <a:t>Parágrafo. Mientras la ley no decida otra edad, la ciudadanía se ejercerá a partir de los dieciocho años.</a:t>
            </a:r>
          </a:p>
          <a:p>
            <a:r>
              <a:rPr lang="es-CO" b="1" dirty="0" smtClean="0">
                <a:solidFill>
                  <a:srgbClr val="00FF00"/>
                </a:solidFill>
                <a:latin typeface="Arial" pitchFamily="34" charset="0"/>
                <a:cs typeface="Arial" pitchFamily="34" charset="0"/>
              </a:rPr>
              <a:t>Art. 99. </a:t>
            </a:r>
            <a:endParaRPr lang="es-CO" b="1" dirty="0" smtClean="0">
              <a:solidFill>
                <a:srgbClr val="00FF00"/>
              </a:solidFill>
              <a:latin typeface="Arial" pitchFamily="34" charset="0"/>
              <a:cs typeface="Arial" pitchFamily="34" charset="0"/>
            </a:endParaRPr>
          </a:p>
          <a:p>
            <a:r>
              <a:rPr lang="es-CO" dirty="0" smtClean="0">
                <a:latin typeface="Arial" pitchFamily="34" charset="0"/>
                <a:cs typeface="Arial" pitchFamily="34" charset="0"/>
              </a:rPr>
              <a:t>La </a:t>
            </a:r>
            <a:r>
              <a:rPr lang="es-CO" dirty="0" smtClean="0">
                <a:latin typeface="Arial" pitchFamily="34" charset="0"/>
                <a:cs typeface="Arial" pitchFamily="34" charset="0"/>
              </a:rPr>
              <a:t>calidad de ciudadano en ejercicio es condición previa e indispensable para ejercer el derecho de sufragio, para ser elegido y para desempeñar cargos públicos que lleven anexa autoridad o jurisdicción.</a:t>
            </a:r>
          </a:p>
          <a:p>
            <a:endParaRPr lang="es-CO"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42910" y="-214338"/>
            <a:ext cx="7851648" cy="1828800"/>
          </a:xfrm>
        </p:spPr>
        <p:txBody>
          <a:bodyPr>
            <a:normAutofit/>
          </a:bodyPr>
          <a:lstStyle/>
          <a:p>
            <a:r>
              <a:rPr lang="es-CO" sz="3200" b="0" dirty="0" smtClean="0">
                <a:latin typeface="Arial" pitchFamily="34" charset="0"/>
                <a:cs typeface="Arial" pitchFamily="34" charset="0"/>
              </a:rPr>
              <a:t>CAPÍTULO 3</a:t>
            </a:r>
            <a:br>
              <a:rPr lang="es-CO" sz="3200" b="0" dirty="0" smtClean="0">
                <a:latin typeface="Arial" pitchFamily="34" charset="0"/>
                <a:cs typeface="Arial" pitchFamily="34" charset="0"/>
              </a:rPr>
            </a:br>
            <a:r>
              <a:rPr lang="es-CO" sz="3200" i="1" dirty="0" smtClean="0">
                <a:latin typeface="Arial" pitchFamily="34" charset="0"/>
                <a:cs typeface="Arial" pitchFamily="34" charset="0"/>
              </a:rPr>
              <a:t>DE LOS EXTRANJEROS</a:t>
            </a:r>
            <a:endParaRPr lang="es-CO" sz="3200" dirty="0">
              <a:latin typeface="Arial" pitchFamily="34" charset="0"/>
              <a:cs typeface="Arial" pitchFamily="34" charset="0"/>
            </a:endParaRPr>
          </a:p>
        </p:txBody>
      </p:sp>
      <p:sp>
        <p:nvSpPr>
          <p:cNvPr id="3" name="2 Subtítulo"/>
          <p:cNvSpPr>
            <a:spLocks noGrp="1"/>
          </p:cNvSpPr>
          <p:nvPr>
            <p:ph type="subTitle" idx="1"/>
          </p:nvPr>
        </p:nvSpPr>
        <p:spPr>
          <a:xfrm>
            <a:off x="428596" y="1785926"/>
            <a:ext cx="8358246" cy="4714908"/>
          </a:xfrm>
        </p:spPr>
        <p:txBody>
          <a:bodyPr>
            <a:normAutofit fontScale="92500" lnSpcReduction="20000"/>
          </a:bodyPr>
          <a:lstStyle/>
          <a:p>
            <a:r>
              <a:rPr lang="es-CO" b="1" dirty="0" smtClean="0">
                <a:solidFill>
                  <a:srgbClr val="00FF00"/>
                </a:solidFill>
                <a:latin typeface="Arial" pitchFamily="34" charset="0"/>
                <a:cs typeface="Arial" pitchFamily="34" charset="0"/>
              </a:rPr>
              <a:t>Art. 100</a:t>
            </a:r>
            <a:r>
              <a:rPr lang="es-CO" b="1" dirty="0" smtClean="0">
                <a:solidFill>
                  <a:srgbClr val="00FF00"/>
                </a:solidFill>
                <a:latin typeface="Arial" pitchFamily="34" charset="0"/>
                <a:cs typeface="Arial" pitchFamily="34" charset="0"/>
              </a:rPr>
              <a:t>.</a:t>
            </a:r>
          </a:p>
          <a:p>
            <a:r>
              <a:rPr lang="es-CO" dirty="0" smtClean="0">
                <a:latin typeface="Arial" pitchFamily="34" charset="0"/>
                <a:cs typeface="Arial" pitchFamily="34" charset="0"/>
              </a:rPr>
              <a:t> Los extranjeros disfrutarán en Colombia de los mismos derechos civiles que se conceden a los colombianos. No obstante, la ley podrá, por razones de orden público, subordinar a condiciones especiales o negar el ejercicio de determinados derechos civiles a los extranjeros.</a:t>
            </a:r>
          </a:p>
          <a:p>
            <a:r>
              <a:rPr lang="es-CO" dirty="0" smtClean="0">
                <a:latin typeface="Arial" pitchFamily="34" charset="0"/>
                <a:cs typeface="Arial" pitchFamily="34" charset="0"/>
              </a:rPr>
              <a:t>Así mismo, los extranjeros gozarán, en el territorio de la República, de las garantías concedidas a los nacionales, salvo las limitaciones que establezcan la Constitución o la ley.</a:t>
            </a:r>
          </a:p>
          <a:p>
            <a:r>
              <a:rPr lang="es-CO" dirty="0" smtClean="0">
                <a:latin typeface="Arial" pitchFamily="34" charset="0"/>
                <a:cs typeface="Arial" pitchFamily="34" charset="0"/>
              </a:rPr>
              <a:t>Los derechos políticos se reservan a los nacionales, pero la ley podrá conceder a los extranjeros residentes en Colombia el derecho al voto en las elecciones y consultas populares de carácter municipal o distrital.</a:t>
            </a:r>
          </a:p>
          <a:p>
            <a:endParaRPr lang="es-CO"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ctrTitle"/>
          </p:nvPr>
        </p:nvSpPr>
        <p:spPr>
          <a:xfrm>
            <a:off x="642910" y="-428652"/>
            <a:ext cx="7851648" cy="1828800"/>
          </a:xfrm>
        </p:spPr>
        <p:txBody>
          <a:bodyPr>
            <a:normAutofit/>
          </a:bodyPr>
          <a:lstStyle/>
          <a:p>
            <a:r>
              <a:rPr lang="es-CO" sz="3200" b="0" dirty="0" smtClean="0">
                <a:latin typeface="Arial" pitchFamily="34" charset="0"/>
                <a:cs typeface="Arial" pitchFamily="34" charset="0"/>
              </a:rPr>
              <a:t>CAPÍTULO 4</a:t>
            </a:r>
            <a:br>
              <a:rPr lang="es-CO" sz="3200" b="0" dirty="0" smtClean="0">
                <a:latin typeface="Arial" pitchFamily="34" charset="0"/>
                <a:cs typeface="Arial" pitchFamily="34" charset="0"/>
              </a:rPr>
            </a:br>
            <a:r>
              <a:rPr lang="es-CO" sz="3200" i="1" dirty="0" smtClean="0">
                <a:latin typeface="Arial" pitchFamily="34" charset="0"/>
                <a:cs typeface="Arial" pitchFamily="34" charset="0"/>
              </a:rPr>
              <a:t>DEL TERRITORIO</a:t>
            </a:r>
            <a:endParaRPr lang="es-CO" sz="3200" dirty="0">
              <a:latin typeface="Arial" pitchFamily="34" charset="0"/>
              <a:cs typeface="Arial" pitchFamily="34" charset="0"/>
            </a:endParaRPr>
          </a:p>
        </p:txBody>
      </p:sp>
      <p:sp>
        <p:nvSpPr>
          <p:cNvPr id="3" name="2 Subtítulo"/>
          <p:cNvSpPr>
            <a:spLocks noGrp="1"/>
          </p:cNvSpPr>
          <p:nvPr>
            <p:ph type="subTitle" idx="1"/>
          </p:nvPr>
        </p:nvSpPr>
        <p:spPr>
          <a:xfrm>
            <a:off x="0" y="1357298"/>
            <a:ext cx="9144000" cy="5500702"/>
          </a:xfrm>
        </p:spPr>
        <p:txBody>
          <a:bodyPr>
            <a:normAutofit fontScale="77500" lnSpcReduction="20000"/>
          </a:bodyPr>
          <a:lstStyle/>
          <a:p>
            <a:r>
              <a:rPr lang="es-CO" b="1" dirty="0" smtClean="0">
                <a:solidFill>
                  <a:srgbClr val="00FF00"/>
                </a:solidFill>
                <a:latin typeface="Arial" pitchFamily="34" charset="0"/>
                <a:cs typeface="Arial" pitchFamily="34" charset="0"/>
              </a:rPr>
              <a:t>Art. 101.</a:t>
            </a:r>
            <a:r>
              <a:rPr lang="es-CO" b="1" dirty="0" smtClean="0">
                <a:latin typeface="Arial" pitchFamily="34" charset="0"/>
                <a:cs typeface="Arial" pitchFamily="34" charset="0"/>
              </a:rPr>
              <a:t> </a:t>
            </a:r>
            <a:endParaRPr lang="es-CO" b="1" dirty="0" smtClean="0">
              <a:latin typeface="Arial" pitchFamily="34" charset="0"/>
              <a:cs typeface="Arial" pitchFamily="34" charset="0"/>
            </a:endParaRPr>
          </a:p>
          <a:p>
            <a:r>
              <a:rPr lang="es-CO" dirty="0" smtClean="0">
                <a:latin typeface="Arial" pitchFamily="34" charset="0"/>
                <a:cs typeface="Arial" pitchFamily="34" charset="0"/>
              </a:rPr>
              <a:t>Los </a:t>
            </a:r>
            <a:r>
              <a:rPr lang="es-CO" dirty="0" smtClean="0">
                <a:latin typeface="Arial" pitchFamily="34" charset="0"/>
                <a:cs typeface="Arial" pitchFamily="34" charset="0"/>
              </a:rPr>
              <a:t>límites de Colombia son los establecidos en los tratados internacionales aprobados por el Congreso, debidamente ratificados por el Presidente de la República, y los definidos por los laudos arbitrales en que sea parte la Nación.</a:t>
            </a:r>
          </a:p>
          <a:p>
            <a:r>
              <a:rPr lang="es-CO" dirty="0" smtClean="0">
                <a:latin typeface="Arial" pitchFamily="34" charset="0"/>
                <a:cs typeface="Arial" pitchFamily="34" charset="0"/>
              </a:rPr>
              <a:t>Los límites señalados en la forma prevista por esta Constitución, sólo podrán modificarse en virtud de tratados aprobados por el Congreso, debidamente ratificados por el Presidente de la República.</a:t>
            </a:r>
          </a:p>
          <a:p>
            <a:r>
              <a:rPr lang="es-CO" dirty="0" smtClean="0">
                <a:latin typeface="Arial" pitchFamily="34" charset="0"/>
                <a:cs typeface="Arial" pitchFamily="34" charset="0"/>
              </a:rPr>
              <a:t>Forman parte de Colombia, además del territorio continental, el archipiélago de San Andrés, Providencia, Santa Catalina y </a:t>
            </a:r>
            <a:r>
              <a:rPr lang="es-CO" dirty="0" err="1" smtClean="0">
                <a:latin typeface="Arial" pitchFamily="34" charset="0"/>
                <a:cs typeface="Arial" pitchFamily="34" charset="0"/>
              </a:rPr>
              <a:t>Malpelo</a:t>
            </a:r>
            <a:r>
              <a:rPr lang="es-CO" dirty="0" smtClean="0">
                <a:latin typeface="Arial" pitchFamily="34" charset="0"/>
                <a:cs typeface="Arial" pitchFamily="34" charset="0"/>
              </a:rPr>
              <a:t>, además de las islas, islotes, cayos, morros y bancos que le pertenecen.</a:t>
            </a:r>
          </a:p>
          <a:p>
            <a:r>
              <a:rPr lang="es-CO" dirty="0" smtClean="0">
                <a:latin typeface="Arial" pitchFamily="34" charset="0"/>
                <a:cs typeface="Arial" pitchFamily="34" charset="0"/>
              </a:rPr>
              <a:t>También son parte de Colombia, el subsuelo, el mar territorial, la zona contigua, la plataforma continental, la zona económica exclusiva, el espacio aéreo, el segmento de la órbita geoestacionaria, el espectro electromagnético y el espacio donde actúa, de conformidad con el Derecho Internacional o con las leyes colombianas a falta de normas internacionales.</a:t>
            </a:r>
          </a:p>
          <a:p>
            <a:r>
              <a:rPr lang="es-CO" b="1" dirty="0" smtClean="0">
                <a:solidFill>
                  <a:srgbClr val="00FF00"/>
                </a:solidFill>
                <a:latin typeface="Arial" pitchFamily="34" charset="0"/>
                <a:cs typeface="Arial" pitchFamily="34" charset="0"/>
              </a:rPr>
              <a:t>Art. 102.</a:t>
            </a:r>
            <a:r>
              <a:rPr lang="es-CO" dirty="0" smtClean="0">
                <a:solidFill>
                  <a:srgbClr val="00FF00"/>
                </a:solidFill>
                <a:latin typeface="Arial" pitchFamily="34" charset="0"/>
                <a:cs typeface="Arial" pitchFamily="34" charset="0"/>
              </a:rPr>
              <a:t> </a:t>
            </a:r>
            <a:endParaRPr lang="es-CO" dirty="0" smtClean="0">
              <a:solidFill>
                <a:srgbClr val="00FF00"/>
              </a:solidFill>
              <a:latin typeface="Arial" pitchFamily="34" charset="0"/>
              <a:cs typeface="Arial" pitchFamily="34" charset="0"/>
            </a:endParaRPr>
          </a:p>
          <a:p>
            <a:r>
              <a:rPr lang="es-CO" dirty="0" smtClean="0">
                <a:latin typeface="Arial" pitchFamily="34" charset="0"/>
                <a:cs typeface="Arial" pitchFamily="34" charset="0"/>
              </a:rPr>
              <a:t>El </a:t>
            </a:r>
            <a:r>
              <a:rPr lang="es-CO" dirty="0" smtClean="0">
                <a:latin typeface="Arial" pitchFamily="34" charset="0"/>
                <a:cs typeface="Arial" pitchFamily="34" charset="0"/>
              </a:rPr>
              <a:t>territorio, con los bienes públicos que de él forman parte, pertenecen a la Nación.</a:t>
            </a:r>
          </a:p>
          <a:p>
            <a:endParaRPr lang="es-CO"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ujo">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Fluj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uj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28</TotalTime>
  <Words>107</Words>
  <Application>Microsoft Office PowerPoint</Application>
  <PresentationFormat>Presentación en pantalla (4:3)</PresentationFormat>
  <Paragraphs>37</Paragraphs>
  <Slides>6</Slides>
  <Notes>0</Notes>
  <HiddenSlides>0</HiddenSlides>
  <MMClips>0</MMClips>
  <ScaleCrop>false</ScaleCrop>
  <HeadingPairs>
    <vt:vector size="4" baseType="variant">
      <vt:variant>
        <vt:lpstr>Tema</vt:lpstr>
      </vt:variant>
      <vt:variant>
        <vt:i4>1</vt:i4>
      </vt:variant>
      <vt:variant>
        <vt:lpstr>Títulos de diapositiva</vt:lpstr>
      </vt:variant>
      <vt:variant>
        <vt:i4>6</vt:i4>
      </vt:variant>
    </vt:vector>
  </HeadingPairs>
  <TitlesOfParts>
    <vt:vector size="7" baseType="lpstr">
      <vt:lpstr>Flujo</vt:lpstr>
      <vt:lpstr>CONTITUCION POLITICA DE COLOMBIA</vt:lpstr>
      <vt:lpstr>DE LA NACIONALIDAD Art. 96.  Son nacionales colombianos: </vt:lpstr>
      <vt:lpstr>Diapositiva 3</vt:lpstr>
      <vt:lpstr>CAPÍTULO 2 DE LA CIUDADANÍA</vt:lpstr>
      <vt:lpstr>CAPÍTULO 3 DE LOS EXTRANJEROS</vt:lpstr>
      <vt:lpstr>CAPÍTULO 4 DEL TERRITORIO</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CONTITUCION POLITICA DE COLOMBIA</dc:title>
  <dc:creator>ALEJANDRA</dc:creator>
  <cp:lastModifiedBy>ALEJANDRA</cp:lastModifiedBy>
  <cp:revision>3</cp:revision>
  <dcterms:created xsi:type="dcterms:W3CDTF">2012-08-22T19:02:47Z</dcterms:created>
  <dcterms:modified xsi:type="dcterms:W3CDTF">2012-08-22T19:30:50Z</dcterms:modified>
</cp:coreProperties>
</file>